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98" r:id="rId4"/>
  </p:sldMasterIdLst>
  <p:notesMasterIdLst>
    <p:notesMasterId r:id="rId35"/>
  </p:notesMasterIdLst>
  <p:handoutMasterIdLst>
    <p:handoutMasterId r:id="rId36"/>
  </p:handoutMasterIdLst>
  <p:sldIdLst>
    <p:sldId id="1730" r:id="rId5"/>
    <p:sldId id="1763" r:id="rId6"/>
    <p:sldId id="1686" r:id="rId7"/>
    <p:sldId id="1732" r:id="rId8"/>
    <p:sldId id="1733" r:id="rId9"/>
    <p:sldId id="1734" r:id="rId10"/>
    <p:sldId id="1735" r:id="rId11"/>
    <p:sldId id="1736" r:id="rId12"/>
    <p:sldId id="1737" r:id="rId13"/>
    <p:sldId id="1738" r:id="rId14"/>
    <p:sldId id="1739" r:id="rId15"/>
    <p:sldId id="1740" r:id="rId16"/>
    <p:sldId id="1741" r:id="rId17"/>
    <p:sldId id="1742" r:id="rId18"/>
    <p:sldId id="1761" r:id="rId19"/>
    <p:sldId id="1760" r:id="rId20"/>
    <p:sldId id="1752" r:id="rId21"/>
    <p:sldId id="1753" r:id="rId22"/>
    <p:sldId id="1743" r:id="rId23"/>
    <p:sldId id="1755" r:id="rId24"/>
    <p:sldId id="1756" r:id="rId25"/>
    <p:sldId id="1757" r:id="rId26"/>
    <p:sldId id="1758" r:id="rId27"/>
    <p:sldId id="1759" r:id="rId28"/>
    <p:sldId id="1707" r:id="rId29"/>
    <p:sldId id="1672" r:id="rId30"/>
    <p:sldId id="1673" r:id="rId31"/>
    <p:sldId id="1674" r:id="rId32"/>
    <p:sldId id="1682" r:id="rId33"/>
    <p:sldId id="1764" r:id="rId3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2016 Template Light" id="{A073DAE3-B461-442F-A3D3-6642BD875E45}">
          <p14:sldIdLst>
            <p14:sldId id="1730"/>
            <p14:sldId id="1763"/>
            <p14:sldId id="1686"/>
            <p14:sldId id="1732"/>
            <p14:sldId id="1733"/>
            <p14:sldId id="1734"/>
            <p14:sldId id="1735"/>
            <p14:sldId id="1736"/>
            <p14:sldId id="1737"/>
            <p14:sldId id="1738"/>
            <p14:sldId id="1739"/>
            <p14:sldId id="1740"/>
            <p14:sldId id="1741"/>
            <p14:sldId id="1742"/>
            <p14:sldId id="1761"/>
            <p14:sldId id="1760"/>
            <p14:sldId id="1752"/>
            <p14:sldId id="1753"/>
            <p14:sldId id="1743"/>
            <p14:sldId id="1755"/>
            <p14:sldId id="1756"/>
            <p14:sldId id="1757"/>
            <p14:sldId id="1758"/>
            <p14:sldId id="1759"/>
            <p14:sldId id="1707"/>
            <p14:sldId id="1672"/>
            <p14:sldId id="1673"/>
            <p14:sldId id="1674"/>
            <p14:sldId id="1682"/>
            <p14:sldId id="176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Jeremy Thake" initials="JT [2]" lastIdx="1" clrIdx="7"/>
  <p:cmAuthor id="1" name="Mary Feil-Jacobs" initials="MFJ" lastIdx="43" clrIdx="1"/>
  <p:cmAuthor id="8" name="Jeremy Thake" initials="JT [5]" lastIdx="1" clrIdx="8"/>
  <p:cmAuthor id="2" name="Monica Lueder" initials="ML" lastIdx="22" clrIdx="2">
    <p:extLst/>
  </p:cmAuthor>
  <p:cmAuthor id="9" name="Jeremy Thake" initials="JT [3]" lastIdx="1" clrIdx="9"/>
  <p:cmAuthor id="3" name="Mary Feil-Jacobs" initials="MF" lastIdx="22" clrIdx="3">
    <p:extLst/>
  </p:cmAuthor>
  <p:cmAuthor id="10" name="Jeremy Thake" initials="JT [4]" lastIdx="1" clrIdx="10"/>
  <p:cmAuthor id="4" name="Yochay Kiriaty" initials="YK" lastIdx="1" clrIdx="4">
    <p:extLst/>
  </p:cmAuthor>
  <p:cmAuthor id="5" name="Adrian Hall" initials="AH" lastIdx="4" clrIdx="5">
    <p:extLst/>
  </p:cmAuthor>
  <p:cmAuthor id="6" name="Jeremy Thake" initials="JT" lastIdx="1"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1AADA"/>
    <a:srgbClr val="00188F"/>
    <a:srgbClr val="C00000"/>
    <a:srgbClr val="002050"/>
    <a:srgbClr val="F8F8F8"/>
    <a:srgbClr val="68217A"/>
    <a:srgbClr val="9B4F96"/>
    <a:srgbClr val="0B76C7"/>
    <a:srgbClr val="0072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69" autoAdjust="0"/>
    <p:restoredTop sz="88989"/>
  </p:normalViewPr>
  <p:slideViewPr>
    <p:cSldViewPr>
      <p:cViewPr varScale="1">
        <p:scale>
          <a:sx n="105" d="100"/>
          <a:sy n="105" d="100"/>
        </p:scale>
        <p:origin x="186" y="108"/>
      </p:cViewPr>
      <p:guideLst/>
    </p:cSldViewPr>
  </p:slideViewPr>
  <p:notesTextViewPr>
    <p:cViewPr>
      <p:scale>
        <a:sx n="1" d="1"/>
        <a:sy n="1" d="1"/>
      </p:scale>
      <p:origin x="0" y="0"/>
    </p:cViewPr>
  </p:notesTextViewPr>
  <p:sorterViewPr>
    <p:cViewPr>
      <p:scale>
        <a:sx n="66" d="100"/>
        <a:sy n="66" d="100"/>
      </p:scale>
      <p:origin x="0" y="0"/>
    </p:cViewPr>
  </p:sorterViewPr>
  <p:notesViewPr>
    <p:cSldViewPr>
      <p:cViewPr>
        <p:scale>
          <a:sx n="1" d="2"/>
          <a:sy n="1" d="2"/>
        </p:scale>
        <p:origin x="0" y="0"/>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4844426550960599"/>
          <c:y val="7.1715816407817101E-2"/>
          <c:w val="0.79679994965302403"/>
          <c:h val="0.70064678794300495"/>
        </c:manualLayout>
      </c:layout>
      <c:barChart>
        <c:barDir val="col"/>
        <c:grouping val="clustered"/>
        <c:varyColors val="0"/>
        <c:ser>
          <c:idx val="0"/>
          <c:order val="0"/>
          <c:tx>
            <c:strRef>
              <c:f>Sheet1!$B$1</c:f>
              <c:strCache>
                <c:ptCount val="1"/>
                <c:pt idx="0">
                  <c:v>SQL Server</c:v>
                </c:pt>
              </c:strCache>
            </c:strRef>
          </c:tx>
          <c:spPr>
            <a:solidFill>
              <a:schemeClr val="accent4"/>
            </a:solidFill>
          </c:spPr>
          <c:invertIfNegative val="0"/>
          <c:dLbls>
            <c:spPr>
              <a:noFill/>
              <a:ln>
                <a:noFill/>
              </a:ln>
              <a:effectLst/>
            </c:spPr>
            <c:txPr>
              <a:bodyPr/>
              <a:lstStyle/>
              <a:p>
                <a:pPr>
                  <a:defRPr sz="600">
                    <a:gradFill>
                      <a:gsLst>
                        <a:gs pos="60870">
                          <a:schemeClr val="accent4"/>
                        </a:gs>
                        <a:gs pos="67000">
                          <a:schemeClr val="accent4"/>
                        </a:gs>
                      </a:gsLst>
                      <a:lin ang="5400000" scaled="0"/>
                    </a:gra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Sheet1!$A$2:$A$8</c:f>
              <c:numCache>
                <c:formatCode>General</c:formatCode>
                <c:ptCount val="7"/>
                <c:pt idx="0" formatCode="0">
                  <c:v>2010</c:v>
                </c:pt>
                <c:pt idx="1">
                  <c:v>2011</c:v>
                </c:pt>
                <c:pt idx="2" formatCode="0">
                  <c:v>2012</c:v>
                </c:pt>
                <c:pt idx="3">
                  <c:v>2013</c:v>
                </c:pt>
                <c:pt idx="4" formatCode="0">
                  <c:v>2014</c:v>
                </c:pt>
                <c:pt idx="5">
                  <c:v>2015</c:v>
                </c:pt>
                <c:pt idx="6">
                  <c:v>2016</c:v>
                </c:pt>
              </c:numCache>
            </c:numRef>
          </c:cat>
          <c:val>
            <c:numRef>
              <c:f>Sheet1!$B$2:$B$8</c:f>
              <c:numCache>
                <c:formatCode>General</c:formatCode>
                <c:ptCount val="7"/>
                <c:pt idx="0">
                  <c:v>0</c:v>
                </c:pt>
                <c:pt idx="1">
                  <c:v>1</c:v>
                </c:pt>
                <c:pt idx="2">
                  <c:v>4</c:v>
                </c:pt>
                <c:pt idx="3">
                  <c:v>0</c:v>
                </c:pt>
                <c:pt idx="4">
                  <c:v>0</c:v>
                </c:pt>
                <c:pt idx="5">
                  <c:v>3</c:v>
                </c:pt>
                <c:pt idx="6">
                  <c:v>0</c:v>
                </c:pt>
              </c:numCache>
            </c:numRef>
          </c:val>
          <c:extLst>
            <c:ext xmlns:c16="http://schemas.microsoft.com/office/drawing/2014/chart" uri="{C3380CC4-5D6E-409C-BE32-E72D297353CC}">
              <c16:uniqueId val="{00000000-A14E-4E66-86D7-3F09A384A39E}"/>
            </c:ext>
          </c:extLst>
        </c:ser>
        <c:ser>
          <c:idx val="1"/>
          <c:order val="1"/>
          <c:tx>
            <c:strRef>
              <c:f>Sheet1!$C$1</c:f>
              <c:strCache>
                <c:ptCount val="1"/>
                <c:pt idx="0">
                  <c:v>Oracle</c:v>
                </c:pt>
              </c:strCache>
            </c:strRef>
          </c:tx>
          <c:spPr>
            <a:solidFill>
              <a:srgbClr val="C00000"/>
            </a:solidFill>
          </c:spPr>
          <c:invertIfNegative val="0"/>
          <c:dLbls>
            <c:spPr>
              <a:noFill/>
              <a:ln>
                <a:noFill/>
              </a:ln>
              <a:effectLst/>
            </c:spPr>
            <c:txPr>
              <a:bodyPr/>
              <a:lstStyle/>
              <a:p>
                <a:pPr>
                  <a:defRPr sz="600">
                    <a:solidFill>
                      <a:srgbClr val="C0000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Sheet1!$A$2:$A$8</c:f>
              <c:numCache>
                <c:formatCode>General</c:formatCode>
                <c:ptCount val="7"/>
                <c:pt idx="0" formatCode="0">
                  <c:v>2010</c:v>
                </c:pt>
                <c:pt idx="1">
                  <c:v>2011</c:v>
                </c:pt>
                <c:pt idx="2" formatCode="0">
                  <c:v>2012</c:v>
                </c:pt>
                <c:pt idx="3">
                  <c:v>2013</c:v>
                </c:pt>
                <c:pt idx="4" formatCode="0">
                  <c:v>2014</c:v>
                </c:pt>
                <c:pt idx="5">
                  <c:v>2015</c:v>
                </c:pt>
                <c:pt idx="6">
                  <c:v>2016</c:v>
                </c:pt>
              </c:numCache>
            </c:numRef>
          </c:cat>
          <c:val>
            <c:numRef>
              <c:f>Sheet1!$C$2:$C$8</c:f>
              <c:numCache>
                <c:formatCode>General</c:formatCode>
                <c:ptCount val="7"/>
                <c:pt idx="0">
                  <c:v>34</c:v>
                </c:pt>
                <c:pt idx="1">
                  <c:v>29</c:v>
                </c:pt>
                <c:pt idx="2">
                  <c:v>22</c:v>
                </c:pt>
                <c:pt idx="3">
                  <c:v>15</c:v>
                </c:pt>
                <c:pt idx="4">
                  <c:v>5</c:v>
                </c:pt>
                <c:pt idx="5">
                  <c:v>22</c:v>
                </c:pt>
                <c:pt idx="6">
                  <c:v>16</c:v>
                </c:pt>
              </c:numCache>
            </c:numRef>
          </c:val>
          <c:extLst>
            <c:ext xmlns:c16="http://schemas.microsoft.com/office/drawing/2014/chart" uri="{C3380CC4-5D6E-409C-BE32-E72D297353CC}">
              <c16:uniqueId val="{00000001-A14E-4E66-86D7-3F09A384A39E}"/>
            </c:ext>
          </c:extLst>
        </c:ser>
        <c:ser>
          <c:idx val="2"/>
          <c:order val="2"/>
          <c:tx>
            <c:strRef>
              <c:f>Sheet1!$D$1</c:f>
              <c:strCache>
                <c:ptCount val="1"/>
                <c:pt idx="0">
                  <c:v>MySQL2</c:v>
                </c:pt>
              </c:strCache>
            </c:strRef>
          </c:tx>
          <c:spPr>
            <a:solidFill>
              <a:schemeClr val="tx2"/>
            </a:solidFill>
          </c:spPr>
          <c:invertIfNegative val="0"/>
          <c:dLbls>
            <c:spPr>
              <a:noFill/>
              <a:ln>
                <a:noFill/>
              </a:ln>
              <a:effectLst/>
            </c:spPr>
            <c:txPr>
              <a:bodyPr/>
              <a:lstStyle/>
              <a:p>
                <a:pPr>
                  <a:defRPr sz="600">
                    <a:gradFill>
                      <a:gsLst>
                        <a:gs pos="16304">
                          <a:schemeClr val="tx2"/>
                        </a:gs>
                        <a:gs pos="26630">
                          <a:schemeClr val="tx2"/>
                        </a:gs>
                      </a:gsLst>
                      <a:lin ang="5400000" scaled="0"/>
                    </a:gra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Sheet1!$A$2:$A$8</c:f>
              <c:numCache>
                <c:formatCode>General</c:formatCode>
                <c:ptCount val="7"/>
                <c:pt idx="0" formatCode="0">
                  <c:v>2010</c:v>
                </c:pt>
                <c:pt idx="1">
                  <c:v>2011</c:v>
                </c:pt>
                <c:pt idx="2" formatCode="0">
                  <c:v>2012</c:v>
                </c:pt>
                <c:pt idx="3">
                  <c:v>2013</c:v>
                </c:pt>
                <c:pt idx="4" formatCode="0">
                  <c:v>2014</c:v>
                </c:pt>
                <c:pt idx="5">
                  <c:v>2015</c:v>
                </c:pt>
                <c:pt idx="6">
                  <c:v>2016</c:v>
                </c:pt>
              </c:numCache>
            </c:numRef>
          </c:cat>
          <c:val>
            <c:numRef>
              <c:f>Sheet1!$D$2:$D$8</c:f>
              <c:numCache>
                <c:formatCode>General</c:formatCode>
                <c:ptCount val="7"/>
                <c:pt idx="0">
                  <c:v>6</c:v>
                </c:pt>
                <c:pt idx="1">
                  <c:v>43</c:v>
                </c:pt>
                <c:pt idx="2">
                  <c:v>20</c:v>
                </c:pt>
                <c:pt idx="3">
                  <c:v>69</c:v>
                </c:pt>
                <c:pt idx="4">
                  <c:v>18</c:v>
                </c:pt>
                <c:pt idx="5">
                  <c:v>49</c:v>
                </c:pt>
                <c:pt idx="6">
                  <c:v>74</c:v>
                </c:pt>
              </c:numCache>
            </c:numRef>
          </c:val>
          <c:extLst>
            <c:ext xmlns:c16="http://schemas.microsoft.com/office/drawing/2014/chart" uri="{C3380CC4-5D6E-409C-BE32-E72D297353CC}">
              <c16:uniqueId val="{00000002-A14E-4E66-86D7-3F09A384A39E}"/>
            </c:ext>
          </c:extLst>
        </c:ser>
        <c:ser>
          <c:idx val="3"/>
          <c:order val="3"/>
          <c:tx>
            <c:strRef>
              <c:f>Sheet1!$E$1</c:f>
              <c:strCache>
                <c:ptCount val="1"/>
                <c:pt idx="0">
                  <c:v>SAP HANA</c:v>
                </c:pt>
              </c:strCache>
            </c:strRef>
          </c:tx>
          <c:spPr>
            <a:solidFill>
              <a:schemeClr val="accent2"/>
            </a:solidFill>
          </c:spPr>
          <c:invertIfNegative val="0"/>
          <c:dLbls>
            <c:spPr>
              <a:noFill/>
              <a:ln>
                <a:noFill/>
              </a:ln>
              <a:effectLst/>
            </c:spPr>
            <c:txPr>
              <a:bodyPr wrap="square" lIns="38100" tIns="19050" rIns="38100" bIns="19050" anchor="ctr">
                <a:spAutoFit/>
              </a:bodyPr>
              <a:lstStyle/>
              <a:p>
                <a:pPr>
                  <a:defRPr sz="600">
                    <a:gradFill>
                      <a:gsLst>
                        <a:gs pos="83152">
                          <a:schemeClr val="accent2"/>
                        </a:gs>
                        <a:gs pos="71196">
                          <a:schemeClr val="accent2"/>
                        </a:gs>
                      </a:gsLst>
                      <a:lin ang="5400000" scaled="0"/>
                    </a:gra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Sheet1!$A$2:$A$8</c:f>
              <c:numCache>
                <c:formatCode>General</c:formatCode>
                <c:ptCount val="7"/>
                <c:pt idx="0" formatCode="0">
                  <c:v>2010</c:v>
                </c:pt>
                <c:pt idx="1">
                  <c:v>2011</c:v>
                </c:pt>
                <c:pt idx="2" formatCode="0">
                  <c:v>2012</c:v>
                </c:pt>
                <c:pt idx="3">
                  <c:v>2013</c:v>
                </c:pt>
                <c:pt idx="4" formatCode="0">
                  <c:v>2014</c:v>
                </c:pt>
                <c:pt idx="5">
                  <c:v>2015</c:v>
                </c:pt>
                <c:pt idx="6">
                  <c:v>2016</c:v>
                </c:pt>
              </c:numCache>
            </c:numRef>
          </c:cat>
          <c:val>
            <c:numRef>
              <c:f>Sheet1!$E$2:$E$8</c:f>
              <c:numCache>
                <c:formatCode>General</c:formatCode>
                <c:ptCount val="7"/>
                <c:pt idx="5">
                  <c:v>3</c:v>
                </c:pt>
              </c:numCache>
            </c:numRef>
          </c:val>
          <c:extLst>
            <c:ext xmlns:c16="http://schemas.microsoft.com/office/drawing/2014/chart" uri="{C3380CC4-5D6E-409C-BE32-E72D297353CC}">
              <c16:uniqueId val="{00000003-A14E-4E66-86D7-3F09A384A39E}"/>
            </c:ext>
          </c:extLst>
        </c:ser>
        <c:dLbls>
          <c:showLegendKey val="0"/>
          <c:showVal val="0"/>
          <c:showCatName val="0"/>
          <c:showSerName val="0"/>
          <c:showPercent val="0"/>
          <c:showBubbleSize val="0"/>
        </c:dLbls>
        <c:gapWidth val="50"/>
        <c:axId val="593980592"/>
        <c:axId val="593984240"/>
      </c:barChart>
      <c:catAx>
        <c:axId val="593980592"/>
        <c:scaling>
          <c:orientation val="minMax"/>
        </c:scaling>
        <c:delete val="0"/>
        <c:axPos val="b"/>
        <c:numFmt formatCode="0" sourceLinked="1"/>
        <c:majorTickMark val="out"/>
        <c:minorTickMark val="none"/>
        <c:tickLblPos val="nextTo"/>
        <c:spPr>
          <a:ln w="6350">
            <a:solidFill>
              <a:schemeClr val="tx1">
                <a:lumMod val="40000"/>
                <a:lumOff val="60000"/>
              </a:schemeClr>
            </a:solidFill>
          </a:ln>
        </c:spPr>
        <c:txPr>
          <a:bodyPr/>
          <a:lstStyle/>
          <a:p>
            <a:pPr>
              <a:defRPr sz="600">
                <a:gradFill>
                  <a:gsLst>
                    <a:gs pos="26630">
                      <a:schemeClr val="tx1"/>
                    </a:gs>
                    <a:gs pos="23000">
                      <a:schemeClr val="tx1"/>
                    </a:gs>
                  </a:gsLst>
                  <a:lin ang="5400000" scaled="0"/>
                </a:gradFill>
              </a:defRPr>
            </a:pPr>
            <a:endParaRPr lang="en-US"/>
          </a:p>
        </c:txPr>
        <c:crossAx val="593984240"/>
        <c:crosses val="autoZero"/>
        <c:auto val="1"/>
        <c:lblAlgn val="ctr"/>
        <c:lblOffset val="100"/>
        <c:noMultiLvlLbl val="0"/>
      </c:catAx>
      <c:valAx>
        <c:axId val="593984240"/>
        <c:scaling>
          <c:orientation val="minMax"/>
        </c:scaling>
        <c:delete val="0"/>
        <c:axPos val="l"/>
        <c:numFmt formatCode="General" sourceLinked="1"/>
        <c:majorTickMark val="out"/>
        <c:minorTickMark val="none"/>
        <c:tickLblPos val="nextTo"/>
        <c:spPr>
          <a:ln w="6350">
            <a:solidFill>
              <a:schemeClr val="tx1">
                <a:lumMod val="40000"/>
                <a:lumOff val="60000"/>
              </a:schemeClr>
            </a:solidFill>
          </a:ln>
        </c:spPr>
        <c:txPr>
          <a:bodyPr/>
          <a:lstStyle/>
          <a:p>
            <a:pPr>
              <a:defRPr sz="600">
                <a:gradFill>
                  <a:gsLst>
                    <a:gs pos="26630">
                      <a:schemeClr val="tx1"/>
                    </a:gs>
                    <a:gs pos="23000">
                      <a:schemeClr val="tx1"/>
                    </a:gs>
                  </a:gsLst>
                  <a:lin ang="5400000" scaled="0"/>
                </a:gradFill>
              </a:defRPr>
            </a:pPr>
            <a:endParaRPr lang="en-US"/>
          </a:p>
        </c:txPr>
        <c:crossAx val="593980592"/>
        <c:crosses val="autoZero"/>
        <c:crossBetween val="between"/>
      </c:valAx>
    </c:plotArea>
    <c:plotVisOnly val="1"/>
    <c:dispBlanksAs val="gap"/>
    <c:showDLblsOverMax val="0"/>
  </c:chart>
  <c:txPr>
    <a:bodyPr/>
    <a:lstStyle/>
    <a:p>
      <a:pPr>
        <a:defRPr sz="1000">
          <a:ln>
            <a:noFill/>
          </a:ln>
          <a:solidFill>
            <a:schemeClr val="tx1"/>
          </a:solidFill>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4/21/2017 8:58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4/21/2017 8:58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4/21/2017 8:58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17406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Optional:</a:t>
            </a:r>
            <a:r>
              <a:rPr lang="en-US" sz="900" b="0" i="0" kern="1200" baseline="0" dirty="0">
                <a:solidFill>
                  <a:schemeClr val="tx1"/>
                </a:solidFill>
                <a:effectLst/>
                <a:latin typeface="Segoe UI Light" pitchFamily="34" charset="0"/>
                <a:ea typeface="+mn-ea"/>
                <a:cs typeface="+mn-cs"/>
              </a:rPr>
              <a:t> </a:t>
            </a:r>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dirty="0"/>
              <a:t>Microsoft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4/21/2017 8:58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739767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container continuous worfklows, we see containers and registries are a key concept. </a:t>
            </a:r>
          </a:p>
          <a:p>
            <a:r>
              <a:rPr lang="en-US" dirty="0"/>
              <a:t>We start with what we call the inner loop. Which is everything you do before you commit code.</a:t>
            </a:r>
          </a:p>
          <a:p>
            <a:r>
              <a:rPr lang="en-US" dirty="0"/>
              <a:t>From the beginning of your development cycle, you’re building and running your code in containers.</a:t>
            </a:r>
          </a:p>
          <a:p>
            <a:r>
              <a:rPr lang="en-US" dirty="0"/>
              <a:t>We pull base images from a container registry. Either Docker Hub, or perhaps our private corporate registry.</a:t>
            </a:r>
          </a:p>
          <a:p>
            <a:r>
              <a:rPr lang="en-US" dirty="0"/>
              <a:t>As we’re happy with our code, we commit the code to a source code repository. </a:t>
            </a:r>
          </a:p>
          <a:p>
            <a:r>
              <a:rPr lang="en-US" dirty="0"/>
              <a:t>The build system takes our code, a dockerfile that describes the build system and builds the collection of images I need for deployment</a:t>
            </a:r>
          </a:p>
          <a:p>
            <a:r>
              <a:rPr lang="en-US" dirty="0"/>
              <a:t>The images are pushed to our private registry, with the environment configurations extracted from the image.</a:t>
            </a:r>
          </a:p>
          <a:p>
            <a:r>
              <a:rPr lang="en-US" dirty="0"/>
              <a:t>When deployment happens, we pull images, add the environment information and push it out to various environments.</a:t>
            </a:r>
          </a:p>
          <a:p>
            <a:r>
              <a:rPr lang="en-US" dirty="0"/>
              <a:t>In Azure, we have many different container hosting offerings. </a:t>
            </a:r>
          </a:p>
          <a:p>
            <a:r>
              <a:rPr lang="en-US" dirty="0"/>
              <a:t>From Azure Container Service, which hosts the best of breed open source orchestrators</a:t>
            </a:r>
          </a:p>
          <a:p>
            <a:r>
              <a:rPr lang="en-US" dirty="0"/>
              <a:t>To Service Fabric, which can host guest containers</a:t>
            </a:r>
          </a:p>
          <a:p>
            <a:r>
              <a:rPr lang="en-US" dirty="0"/>
              <a:t>Or, Azure Batch, App Services for single container workloads that can scale.</a:t>
            </a:r>
          </a:p>
          <a:p>
            <a:r>
              <a:rPr lang="en-US" dirty="0"/>
              <a:t>And Azure continues to expand it’s container hosts as containers are becoming the unit of deployment. </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Connect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4/21/2017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3047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Optional:</a:t>
            </a:r>
            <a:r>
              <a:rPr lang="en-US" sz="900" b="0" i="0" kern="1200" baseline="0" dirty="0">
                <a:solidFill>
                  <a:schemeClr val="tx1"/>
                </a:solidFill>
                <a:effectLst/>
                <a:latin typeface="Segoe UI Light" pitchFamily="34" charset="0"/>
                <a:ea typeface="+mn-ea"/>
                <a:cs typeface="+mn-cs"/>
              </a:rPr>
              <a:t> </a:t>
            </a:r>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dirty="0"/>
              <a:t>Microsoft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4/21/2017 8:58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537165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Choice</a:t>
            </a:r>
            <a:r>
              <a:rPr lang="en-US" b="1" baseline="0" dirty="0"/>
              <a:t> of most popular container orchestrators: </a:t>
            </a:r>
            <a:r>
              <a:rPr lang="en-US" sz="1200" b="0" i="0" kern="1200" dirty="0">
                <a:solidFill>
                  <a:schemeClr val="tx1"/>
                </a:solidFill>
                <a:effectLst/>
                <a:latin typeface="+mn-lt"/>
                <a:ea typeface="+mn-ea"/>
                <a:cs typeface="+mn-cs"/>
              </a:rPr>
              <a:t>Azure Container Service makes it simpler for you to create, configure, and manage a cluster of virtual machines that are preconfigured to run containerized applications. It uses an optimized configuration of popular open-source scheduling and orchestration tools. This enables you to use your existing skills, or draw upon a large and growing body of community expertise, to deploy and manage container-based applications on Microsoft Azure. Choose the tools and solution that best suits your needs for Docker container orchestration and scale operations. Use the Mesos-based DC/OS, Kubernetes, or use Docker Swarm and Compose for a pure Docker experience.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Simplest way to</a:t>
            </a:r>
            <a:r>
              <a:rPr lang="en-US" sz="1200" b="1" i="0" kern="1200" baseline="0" dirty="0">
                <a:solidFill>
                  <a:schemeClr val="tx1"/>
                </a:solidFill>
                <a:effectLst/>
                <a:latin typeface="+mn-lt"/>
                <a:ea typeface="+mn-ea"/>
                <a:cs typeface="+mn-cs"/>
              </a:rPr>
              <a:t> deploy containers on Azure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Azure Container Service provides rapid deployment of popular open-source container clustering and orchestration solutions. By using Azure Container Service, you can deploy DC/OS, Kubernetes, and Docker Swarm clusters with Azure Resource Manager templates or the Azure portal. </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Few clicks to enterprise grade container solution: </a:t>
            </a:r>
            <a:r>
              <a:rPr lang="en-US" sz="1200" b="0" i="0" kern="1200" dirty="0">
                <a:solidFill>
                  <a:schemeClr val="tx1"/>
                </a:solidFill>
                <a:effectLst/>
                <a:latin typeface="+mn-lt"/>
                <a:ea typeface="+mn-ea"/>
                <a:cs typeface="+mn-cs"/>
              </a:rPr>
              <a:t>Azure Container Service optimizes the configuration of popular open source tools and technologies specifically for Azure. Work with the open source tools you know. Because we expose the standard API endpoints for our orchestration engine, you know the most popular tools will be compatible with Azure Container Service and, in most cases, will work out of the box—including visualizers, monitoring, continuous integration, command line tools, and even future tools as they become available.</a:t>
            </a:r>
            <a:endParaRPr lang="en-US" dirty="0"/>
          </a:p>
          <a:p>
            <a:endParaRPr lang="en-US" sz="1200" b="0" i="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4/21/2017 8:58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08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Optional:</a:t>
            </a:r>
            <a:r>
              <a:rPr lang="en-US" sz="900" b="0" i="0" kern="1200" baseline="0" dirty="0">
                <a:solidFill>
                  <a:schemeClr val="tx1"/>
                </a:solidFill>
                <a:effectLst/>
                <a:latin typeface="Segoe UI Light" pitchFamily="34" charset="0"/>
                <a:ea typeface="+mn-ea"/>
                <a:cs typeface="+mn-cs"/>
              </a:rPr>
              <a:t> </a:t>
            </a:r>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dirty="0"/>
              <a:t>Microsoft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4/21/2017 8:58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009554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4/21/2017 8:58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044688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Windows Server and Hyper-V Containers will both</a:t>
            </a:r>
            <a:r>
              <a:rPr lang="en-US" baseline="0" dirty="0"/>
              <a:t> take advantage of the smaller installation options for Windows Server: Server Core and (new in Windows Server 2016) Nano Server. Nano Server is a highly-optimized, headless deployment option for Windows Server that runs at a fraction of the Windows Server footprint and is ideal for cloud services. Containers running Server Core are available now with Windows Server 2016 Technical Preview 3.</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4/21/2017 8:58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891682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Choice</a:t>
            </a:r>
            <a:r>
              <a:rPr lang="en-US" b="1" baseline="0" dirty="0"/>
              <a:t> of most popular container orchestrators: </a:t>
            </a:r>
            <a:r>
              <a:rPr lang="en-US" sz="1200" b="0" i="0" kern="1200" dirty="0">
                <a:solidFill>
                  <a:schemeClr val="tx1"/>
                </a:solidFill>
                <a:effectLst/>
                <a:latin typeface="+mn-lt"/>
                <a:ea typeface="+mn-ea"/>
                <a:cs typeface="+mn-cs"/>
              </a:rPr>
              <a:t>Azure Container Service makes it simpler for you to create, configure, and manage a cluster of virtual machines that are preconfigured to run containerized applications. It uses an optimized configuration of popular open-source scheduling and orchestration tools. This enables you to use your existing skills, or draw upon a large and growing body of community expertise, to deploy and manage container-based applications on Microsoft Azure. Choose the tools and solution that best suits your needs for Docker container orchestration and scale operations. Use the Mesos-based DC/OS, Kubernetes, or use Docker Swarm and Compose for a pure Docker experience.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Simplest way to</a:t>
            </a:r>
            <a:r>
              <a:rPr lang="en-US" sz="1200" b="1" i="0" kern="1200" baseline="0" dirty="0">
                <a:solidFill>
                  <a:schemeClr val="tx1"/>
                </a:solidFill>
                <a:effectLst/>
                <a:latin typeface="+mn-lt"/>
                <a:ea typeface="+mn-ea"/>
                <a:cs typeface="+mn-cs"/>
              </a:rPr>
              <a:t> deploy containers on Azure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Azure Container Service provides rapid deployment of popular open-source container clustering and orchestration solutions. By using Azure Container Service, you can deploy DC/OS, Kubernetes, and Docker Swarm clusters with Azure Resource Manager templates or the Azure portal. </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Few clicks to enterprise grade container solution: </a:t>
            </a:r>
            <a:r>
              <a:rPr lang="en-US" sz="1200" b="0" i="0" kern="1200" dirty="0">
                <a:solidFill>
                  <a:schemeClr val="tx1"/>
                </a:solidFill>
                <a:effectLst/>
                <a:latin typeface="+mn-lt"/>
                <a:ea typeface="+mn-ea"/>
                <a:cs typeface="+mn-cs"/>
              </a:rPr>
              <a:t>Azure Container Service optimizes the configuration of popular open source tools and technologies specifically for Azure. Work with the open source tools you know. Because we expose the standard API endpoints for our orchestration engine, you know the most popular tools will be compatible with Azure Container Service and, in most cases, will work out of the box—including visualizers, monitoring, continuous integration, command line tools, and even future tools as they become available.</a:t>
            </a:r>
            <a:endParaRPr lang="en-US" dirty="0"/>
          </a:p>
          <a:p>
            <a:endParaRPr lang="en-US" sz="1200" b="0" i="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4/21/2017 8:58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8094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t>- Enterprise grade apps</a:t>
            </a:r>
            <a:endParaRPr lang="en-US" dirty="0"/>
          </a:p>
          <a:p>
            <a:r>
              <a:rPr lang="x-none" dirty="0"/>
              <a:t>1. Hybrid support - Our hybrid support allows enterprises to connect back to their on-premises systems.We see a lot of scenarios where they push their web app into App Service but leave their back-end systems on-premises and connect the two. </a:t>
            </a:r>
            <a:endParaRPr lang="en-US" dirty="0"/>
          </a:p>
          <a:p>
            <a:r>
              <a:rPr lang="x-none" dirty="0"/>
              <a:t>2. Secure + Compliant- with App Service Environment, you can have a dedicated isolated environment rather than a shared multi-tenant instance of App Service.This often allows our customer base with high security policies a way to leverage this platform as a service offering.</a:t>
            </a:r>
            <a:endParaRPr lang="en-US" dirty="0"/>
          </a:p>
          <a:p>
            <a:r>
              <a:rPr lang="x-none" dirty="0"/>
              <a:t>- Fully managed plaltform</a:t>
            </a:r>
            <a:endParaRPr lang="en-US" dirty="0"/>
          </a:p>
          <a:p>
            <a:r>
              <a:rPr lang="x-none" dirty="0"/>
              <a:t>1. NoOps – we handle the underlying operating system and manage all the updates, security patching etc. You just worry about the code you run in App Service.</a:t>
            </a:r>
            <a:endParaRPr lang="en-US" dirty="0"/>
          </a:p>
          <a:p>
            <a:r>
              <a:rPr lang="x-none" dirty="0"/>
              <a:t>2.Built in auto-scale – along with not having to manage patching, we also have built in auto-scale and load balancing. We'll handle everything under the covers to handle your spikes in traffic upscaling and downscaling your app.</a:t>
            </a:r>
            <a:endParaRPr lang="en-US" dirty="0"/>
          </a:p>
          <a:p>
            <a:r>
              <a:rPr lang="x-none" dirty="0"/>
              <a:t>- High productivity development</a:t>
            </a:r>
            <a:endParaRPr lang="en-US" dirty="0"/>
          </a:p>
          <a:p>
            <a:r>
              <a:rPr lang="x-none" dirty="0"/>
              <a:t>1. Staging and deployment – we have streamlined the ability of publishing versions of your applications via deployment slots. You can very quickly switch your approved staging version to production and App Service will handle all the infrastructure actions such as DNS Host changes and so on.</a:t>
            </a:r>
            <a:endParaRPr lang="en-US" dirty="0"/>
          </a:p>
          <a:p>
            <a:r>
              <a:rPr lang="x-none" dirty="0"/>
              <a:t>2.App gallery and marketplace – along with easy deployment from Visual Studio, you can also get started quickly with various applications in the gallery marketplace.</a:t>
            </a:r>
            <a:endParaRPr lang="en-US" dirty="0"/>
          </a:p>
        </p:txBody>
      </p:sp>
      <p:sp>
        <p:nvSpPr>
          <p:cNvPr id="4" name="Header Placeholder 3"/>
          <p:cNvSpPr>
            <a:spLocks noGrp="1"/>
          </p:cNvSpPr>
          <p:nvPr>
            <p:ph type="hdr" sz="quarter" idx="10"/>
          </p:nvPr>
        </p:nvSpPr>
        <p:spPr/>
        <p:txBody>
          <a:bodyPr/>
          <a:lstStyle/>
          <a:p>
            <a:r>
              <a:rPr lang="en-US" dirty="0"/>
              <a:t>Microsoft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4/21/2017 8:58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208509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Hyper</a:t>
            </a:r>
            <a:r>
              <a:rPr lang="en-US" b="1" baseline="0" dirty="0"/>
              <a:t>scale Microservices platform: </a:t>
            </a:r>
            <a:r>
              <a:rPr lang="en-US" sz="1200" b="0" i="0" kern="1200" dirty="0">
                <a:solidFill>
                  <a:schemeClr val="tx1"/>
                </a:solidFill>
                <a:effectLst/>
                <a:latin typeface="+mn-lt"/>
                <a:ea typeface="+mn-ea"/>
                <a:cs typeface="+mn-cs"/>
              </a:rPr>
              <a:t>Azure Service Fabric is a distributed systems platform that makes it easy to package, deploy, and manage scalable and reliable microservices. </a:t>
            </a:r>
          </a:p>
          <a:p>
            <a:r>
              <a:rPr lang="en-US" sz="1200" b="0" i="0" kern="1200" baseline="0" dirty="0">
                <a:solidFill>
                  <a:schemeClr val="tx1"/>
                </a:solidFill>
                <a:effectLst/>
                <a:latin typeface="+mn-lt"/>
                <a:ea typeface="+mn-ea"/>
                <a:cs typeface="+mn-cs"/>
              </a:rPr>
              <a:t>	Highly scalable: </a:t>
            </a:r>
            <a:r>
              <a:rPr lang="en-US" sz="1200" b="0" i="0" kern="1200" dirty="0">
                <a:solidFill>
                  <a:schemeClr val="tx1"/>
                </a:solidFill>
                <a:effectLst/>
                <a:latin typeface="+mn-lt"/>
                <a:ea typeface="+mn-ea"/>
                <a:cs typeface="+mn-cs"/>
              </a:rPr>
              <a:t>Orchestration and automation for building microservices In Fabric gives new levels of app awareness and insight to automate live-upgrades with rollback and automatic scale-up and scale-down capabilities.</a:t>
            </a:r>
          </a:p>
          <a:p>
            <a:r>
              <a:rPr lang="en-US" sz="1200" b="0" i="0" kern="1200" baseline="0" dirty="0">
                <a:solidFill>
                  <a:schemeClr val="tx1"/>
                </a:solidFill>
                <a:effectLst/>
                <a:latin typeface="+mn-lt"/>
                <a:ea typeface="+mn-ea"/>
                <a:cs typeface="+mn-cs"/>
              </a:rPr>
              <a:t>	24*7 availability: </a:t>
            </a:r>
            <a:r>
              <a:rPr lang="en-US" sz="1200" b="0" i="0" kern="1200" dirty="0">
                <a:solidFill>
                  <a:schemeClr val="tx1"/>
                </a:solidFill>
                <a:effectLst/>
                <a:latin typeface="+mn-lt"/>
                <a:ea typeface="+mn-ea"/>
                <a:cs typeface="+mn-cs"/>
              </a:rPr>
              <a:t>Azure Service Fabric was born from years of experience at Microsoft delivering mission-critical cloud services including Skype for Business, Cortana.</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This experience allowed us to design a platform that can deliver highly available and durable services at hyperscale.</a:t>
            </a:r>
          </a:p>
          <a:p>
            <a:r>
              <a:rPr lang="en-US" sz="1200" b="0" i="0" kern="1200" baseline="0" dirty="0">
                <a:solidFill>
                  <a:schemeClr val="tx1"/>
                </a:solidFill>
                <a:effectLst/>
                <a:latin typeface="+mn-lt"/>
                <a:ea typeface="+mn-ea"/>
                <a:cs typeface="+mn-cs"/>
              </a:rPr>
              <a:t>	Windows and Linux container orchestration: </a:t>
            </a:r>
            <a:r>
              <a:rPr lang="en-US" sz="1200" b="0" i="0" kern="1200" dirty="0">
                <a:solidFill>
                  <a:schemeClr val="tx1"/>
                </a:solidFill>
                <a:effectLst/>
                <a:latin typeface="+mn-lt"/>
                <a:ea typeface="+mn-ea"/>
                <a:cs typeface="+mn-cs"/>
              </a:rPr>
              <a:t>Service Fabric supports the following types of containers. Docker containers on Linux</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Windows Server containers and Windows Hyper-V containers </a:t>
            </a:r>
          </a:p>
          <a:p>
            <a:r>
              <a:rPr lang="en-US" sz="1200" b="0" i="0" kern="1200" dirty="0">
                <a:solidFill>
                  <a:schemeClr val="tx1"/>
                </a:solidFill>
                <a:effectLst/>
                <a:latin typeface="+mn-lt"/>
                <a:ea typeface="+mn-ea"/>
                <a:cs typeface="+mn-cs"/>
              </a:rPr>
              <a:t>	DevOps and Lifecycle Management: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Service Fabric provides first-class support for the full application lifecycle of cloud applications, from development through deployment, daily management, and maintenance to eventual decommissioning. </a:t>
            </a:r>
          </a:p>
          <a:p>
            <a:br>
              <a:rPr lang="en-US" dirty="0"/>
            </a:br>
            <a:r>
              <a:rPr lang="en-US" b="1" dirty="0"/>
              <a:t>Managed</a:t>
            </a:r>
            <a:r>
              <a:rPr lang="en-US" b="1" baseline="0" dirty="0"/>
              <a:t> Platform: </a:t>
            </a:r>
            <a:r>
              <a:rPr lang="en-US" sz="1200" b="0" i="0" kern="1200" dirty="0">
                <a:solidFill>
                  <a:schemeClr val="tx1"/>
                </a:solidFill>
                <a:effectLst/>
                <a:latin typeface="+mn-lt"/>
                <a:ea typeface="+mn-ea"/>
                <a:cs typeface="+mn-cs"/>
              </a:rPr>
              <a:t>Service Fabric provides first-class support for the full application lifecycle of cloud applications, from development through deployment, daily management, and maintenance to eventual decommissioning.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Built-in</a:t>
            </a:r>
            <a:r>
              <a:rPr lang="en-US" sz="1200" b="0" i="0" kern="1200" baseline="0" dirty="0">
                <a:solidFill>
                  <a:schemeClr val="tx1"/>
                </a:solidFill>
                <a:effectLst/>
                <a:latin typeface="+mn-lt"/>
                <a:ea typeface="+mn-ea"/>
                <a:cs typeface="+mn-cs"/>
              </a:rPr>
              <a:t> auto scaling and load balancing: Service Fabric </a:t>
            </a:r>
            <a:r>
              <a:rPr lang="en-US" sz="1200" b="0" i="0" kern="1200" dirty="0">
                <a:solidFill>
                  <a:schemeClr val="tx1"/>
                </a:solidFill>
                <a:effectLst/>
                <a:latin typeface="+mn-lt"/>
                <a:ea typeface="+mn-ea"/>
                <a:cs typeface="+mn-cs"/>
              </a:rPr>
              <a:t>Delivers low-latency performance and efficiency at massive scale,</a:t>
            </a:r>
            <a:r>
              <a:rPr lang="en-US" sz="1200" b="0" i="0" kern="1200" baseline="0" dirty="0">
                <a:solidFill>
                  <a:schemeClr val="tx1"/>
                </a:solidFill>
                <a:effectLst/>
                <a:latin typeface="+mn-lt"/>
                <a:ea typeface="+mn-ea"/>
                <a:cs typeface="+mn-cs"/>
              </a:rPr>
              <a:t> by providing automatic scale up and down capabilities.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	High availability and load balancing: </a:t>
            </a:r>
            <a:r>
              <a:rPr lang="en-US" sz="1200" b="0" i="0" kern="1200" dirty="0">
                <a:solidFill>
                  <a:schemeClr val="tx1"/>
                </a:solidFill>
                <a:effectLst/>
                <a:latin typeface="+mn-lt"/>
                <a:ea typeface="+mn-ea"/>
                <a:cs typeface="+mn-cs"/>
              </a:rPr>
              <a:t> Service</a:t>
            </a:r>
            <a:r>
              <a:rPr lang="en-US" sz="1200" b="0" i="0" kern="1200" baseline="0" dirty="0">
                <a:solidFill>
                  <a:schemeClr val="tx1"/>
                </a:solidFill>
                <a:effectLst/>
                <a:latin typeface="+mn-lt"/>
                <a:ea typeface="+mn-ea"/>
                <a:cs typeface="+mn-cs"/>
              </a:rPr>
              <a:t> Fabric is a </a:t>
            </a:r>
            <a:r>
              <a:rPr lang="en-US" sz="1200" b="0" i="0" kern="1200" dirty="0">
                <a:solidFill>
                  <a:schemeClr val="tx1"/>
                </a:solidFill>
                <a:effectLst/>
                <a:latin typeface="+mn-lt"/>
                <a:ea typeface="+mn-ea"/>
                <a:cs typeface="+mn-cs"/>
              </a:rPr>
              <a:t>platform that intrinsically understands the available infrastructure resources and needs of applications, enabling an automatically updating, self-healing behavior that is essential to delivering highly available and durable services at hyperscale.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Health and Monitoring: Azure Service Fabric introduces a health model that provides rich, flexible, and extensible health evaluation and reporting. You can easily obtain health information and correct potential issues before they cascade and cause massive outages.</a:t>
            </a:r>
          </a:p>
          <a:p>
            <a:r>
              <a:rPr lang="en-US" sz="1200" b="0" i="0" kern="1200" dirty="0">
                <a:solidFill>
                  <a:schemeClr val="tx1"/>
                </a:solidFill>
                <a:effectLst/>
                <a:latin typeface="+mn-lt"/>
                <a:ea typeface="+mn-ea"/>
                <a:cs typeface="+mn-cs"/>
              </a:rPr>
              <a:t>	Available everywhere:</a:t>
            </a:r>
            <a:r>
              <a:rPr lang="en-US" sz="1200" b="0" i="0" kern="1200" baseline="0" dirty="0">
                <a:solidFill>
                  <a:schemeClr val="tx1"/>
                </a:solidFill>
                <a:effectLst/>
                <a:latin typeface="+mn-lt"/>
                <a:ea typeface="+mn-ea"/>
                <a:cs typeface="+mn-cs"/>
              </a:rPr>
              <a:t> You can r</a:t>
            </a:r>
            <a:r>
              <a:rPr lang="en-US" sz="1200" b="0" i="0" kern="1200" dirty="0">
                <a:solidFill>
                  <a:schemeClr val="tx1"/>
                </a:solidFill>
                <a:effectLst/>
                <a:latin typeface="+mn-lt"/>
                <a:ea typeface="+mn-ea"/>
                <a:cs typeface="+mn-cs"/>
              </a:rPr>
              <a:t>un Fabric in Azure, on-premises, or in other clouds</a:t>
            </a:r>
          </a:p>
          <a:p>
            <a:endParaRPr lang="en-US" dirty="0"/>
          </a:p>
          <a:p>
            <a:r>
              <a:rPr lang="en-US" b="1" dirty="0"/>
              <a:t>High productivity</a:t>
            </a:r>
            <a:r>
              <a:rPr lang="en-US" b="1" baseline="0" dirty="0"/>
              <a:t> development: </a:t>
            </a:r>
          </a:p>
          <a:p>
            <a:r>
              <a:rPr lang="en-US" b="1" baseline="0" dirty="0"/>
              <a:t>	</a:t>
            </a:r>
            <a:r>
              <a:rPr lang="en-US" b="0" baseline="0" dirty="0"/>
              <a:t>Simple programming models: </a:t>
            </a:r>
            <a:r>
              <a:rPr lang="en-US" sz="1200" b="0" i="0" kern="1200" dirty="0">
                <a:solidFill>
                  <a:schemeClr val="tx1"/>
                </a:solidFill>
                <a:effectLst/>
                <a:latin typeface="+mn-lt"/>
                <a:ea typeface="+mn-ea"/>
                <a:cs typeface="+mn-cs"/>
              </a:rPr>
              <a:t>Service Fabric lets developers focus on building features that add business value to their application, without the overhead of designing and writing additional code to deal with issues of reliability, scalability, or latency in the underlying infrastructure. </a:t>
            </a:r>
          </a:p>
          <a:p>
            <a:r>
              <a:rPr lang="en-US" sz="1200" b="0" i="0" kern="1200" dirty="0">
                <a:solidFill>
                  <a:schemeClr val="tx1"/>
                </a:solidFill>
                <a:effectLst/>
                <a:latin typeface="+mn-lt"/>
                <a:ea typeface="+mn-ea"/>
                <a:cs typeface="+mn-cs"/>
              </a:rPr>
              <a:t>	Stateful microservices: Service Fabric</a:t>
            </a:r>
            <a:r>
              <a:rPr lang="en-US" sz="1200" b="0" i="0" kern="1200" baseline="0" dirty="0">
                <a:solidFill>
                  <a:schemeClr val="tx1"/>
                </a:solidFill>
                <a:effectLst/>
                <a:latin typeface="+mn-lt"/>
                <a:ea typeface="+mn-ea"/>
                <a:cs typeface="+mn-cs"/>
              </a:rPr>
              <a:t> supports s</a:t>
            </a:r>
            <a:r>
              <a:rPr lang="en-US" sz="1200" b="0" i="0" kern="1200" dirty="0">
                <a:solidFill>
                  <a:schemeClr val="tx1"/>
                </a:solidFill>
                <a:effectLst/>
                <a:latin typeface="+mn-lt"/>
                <a:ea typeface="+mn-ea"/>
                <a:cs typeface="+mn-cs"/>
              </a:rPr>
              <a:t>tateful microservices (such as user accounts, databases, devices, shopping carts, and queues) maintain a mutable, authoritative state beyond the request and its response. </a:t>
            </a:r>
          </a:p>
          <a:p>
            <a:r>
              <a:rPr lang="en-US" sz="1200" b="0" i="0" kern="1200" dirty="0">
                <a:solidFill>
                  <a:schemeClr val="tx1"/>
                </a:solidFill>
                <a:effectLst/>
                <a:latin typeface="+mn-lt"/>
                <a:ea typeface="+mn-ea"/>
                <a:cs typeface="+mn-cs"/>
              </a:rPr>
              <a:t>	Simple Tooling: Service Fabric includes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Includes Visual Studio tooling, as well as command line support, so developers can quickly and easily build, test, debug, deploy, and update their Service Fabric applications on single-box, test, and production deployments. </a:t>
            </a:r>
          </a:p>
          <a:p>
            <a:r>
              <a:rPr lang="en-US" sz="1200" b="0" i="0" kern="1200" dirty="0">
                <a:solidFill>
                  <a:schemeClr val="tx1"/>
                </a:solidFill>
                <a:effectLst/>
                <a:latin typeface="+mn-lt"/>
                <a:ea typeface="+mn-ea"/>
                <a:cs typeface="+mn-cs"/>
              </a:rPr>
              <a:t>	Party Clusters:</a:t>
            </a:r>
            <a:r>
              <a:rPr lang="en-US" sz="1200" b="0" i="0" kern="1200" baseline="0" dirty="0">
                <a:solidFill>
                  <a:schemeClr val="tx1"/>
                </a:solidFill>
                <a:effectLst/>
                <a:latin typeface="+mn-lt"/>
                <a:ea typeface="+mn-ea"/>
                <a:cs typeface="+mn-cs"/>
              </a:rPr>
              <a:t> Y</a:t>
            </a:r>
            <a:r>
              <a:rPr lang="en-US" sz="1200" b="0" i="0" kern="1200" dirty="0">
                <a:solidFill>
                  <a:schemeClr val="tx1"/>
                </a:solidFill>
                <a:effectLst/>
                <a:latin typeface="+mn-lt"/>
                <a:ea typeface="+mn-ea"/>
                <a:cs typeface="+mn-cs"/>
              </a:rPr>
              <a:t>ou can use Service Fabric Party clusters that are open, public Service Fabric clusters hosted on Azure and run by the Service Fabric team where anyone can deploy applications and learn about the platform. For free.</a:t>
            </a:r>
            <a:br>
              <a:rPr lang="en-US" dirty="0"/>
            </a:br>
            <a:endParaRPr lang="en-US" baseline="0" dirty="0"/>
          </a:p>
          <a:p>
            <a:r>
              <a:rPr lang="en-US" baseline="0" dirty="0"/>
              <a:t>	</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4/21/2017 8:58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7723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4/21/2017 8:58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46350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latin typeface="Segoe UI Light" panose="020B0502040204020203" pitchFamily="34" charset="0"/>
                <a:cs typeface="Segoe UI Light" panose="020B0502040204020203" pitchFamily="34" charset="0"/>
              </a:rPr>
              <a:t>Containers are lightweight, pared-down virtual machines that can be easily provisioned, developers have created them sporadically as a solution to support their continuous delivery. As containers are being used widely in production and are exploding in numbers, demand for container monitoring has increased. A centralized approach to logging and monitoring is required. OMS Container Solution helps with these needs.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latin typeface="Segoe UI Light" panose="020B0502040204020203" pitchFamily="34" charset="0"/>
              <a:cs typeface="Segoe UI Light" panose="020B0502040204020203" pitchFamily="34" charset="0"/>
            </a:endParaRPr>
          </a:p>
          <a:p>
            <a:r>
              <a:rPr lang="en-US" sz="900" b="0" i="0" kern="1200" dirty="0">
                <a:solidFill>
                  <a:schemeClr val="tx1"/>
                </a:solidFill>
                <a:effectLst/>
                <a:latin typeface="Segoe UI Light" pitchFamily="34" charset="0"/>
                <a:ea typeface="+mn-ea"/>
                <a:cs typeface="+mn-cs"/>
              </a:rPr>
              <a:t>See information about all container hosts in a single location</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Know which containers are running, what image they’re running, and where they’re running</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See an audit trail for actions on containers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Troubleshoot by viewing and searching centralized logs without remoting to the Docker hosts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Find containers that may be “noisy neighbors” and consuming excess resources on a host</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View centralized CPU, memory, storage, and network usage and performance information for containers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4/21/2017 8:58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2191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happens every day.  New Acquisitions, New Industries, New Opportunities</a:t>
            </a:r>
          </a:p>
          <a:p>
            <a:endParaRPr lang="en-US" dirty="0"/>
          </a:p>
          <a:p>
            <a:r>
              <a:rPr lang="en-US" dirty="0"/>
              <a:t>The early bird gets the worm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2A039A-41FD-4AF3-8346-33C09D3BB2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8215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0" name="Shape 45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dirty="0">
                <a:solidFill>
                  <a:schemeClr val="dk2"/>
                </a:solidFill>
                <a:latin typeface="Arial"/>
                <a:ea typeface="Arial"/>
                <a:cs typeface="Arial"/>
                <a:sym typeface="Arial"/>
              </a:rPr>
              <a:t>The Docker CaaS platform delivers these benefits for organizations and is already proven by the thousands of organizations who embarked on the Docker journey starting in 2013</a:t>
            </a:r>
          </a:p>
          <a:p>
            <a:pPr marL="127000" marR="0" lvl="0" indent="0" algn="l" rtl="0">
              <a:lnSpc>
                <a:spcPct val="100000"/>
              </a:lnSpc>
              <a:spcBef>
                <a:spcPts val="0"/>
              </a:spcBef>
              <a:spcAft>
                <a:spcPts val="0"/>
              </a:spcAft>
              <a:buClr>
                <a:schemeClr val="accent5"/>
              </a:buClr>
              <a:buFont typeface="Arial"/>
              <a:buNone/>
            </a:pPr>
            <a:endParaRPr sz="2000" b="0" i="0" u="none" strike="noStrike" cap="none" dirty="0">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dirty="0">
                <a:solidFill>
                  <a:schemeClr val="dk2"/>
                </a:solidFill>
                <a:latin typeface="Arial"/>
                <a:ea typeface="Arial"/>
                <a:cs typeface="Arial"/>
                <a:sym typeface="Arial"/>
              </a:rPr>
              <a:t>Agility – </a:t>
            </a:r>
            <a:r>
              <a:rPr lang="en" sz="2000" b="0" i="0" u="none" strike="noStrike" cap="none" dirty="0">
                <a:solidFill>
                  <a:schemeClr val="dk2"/>
                </a:solidFill>
                <a:latin typeface="Arial"/>
                <a:ea typeface="Arial"/>
                <a:cs typeface="Arial"/>
                <a:sym typeface="Arial"/>
              </a:rPr>
              <a:t>The speed and simplicity of Docker is what originally drew developers to Docker.  They were fundamentally able to ship more software faster.  This fundamentally changed the way in which companies could innovate</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dirty="0">
                <a:solidFill>
                  <a:schemeClr val="dk2"/>
                </a:solidFill>
                <a:latin typeface="Arial"/>
                <a:ea typeface="Arial"/>
                <a:cs typeface="Arial"/>
                <a:sym typeface="Arial"/>
              </a:rPr>
              <a:t> - ING went from shipping once every 9 months to shipping over 1,500 times a year by adoption Docker and DevOps </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dirty="0">
                <a:solidFill>
                  <a:schemeClr val="dk2"/>
                </a:solidFill>
                <a:latin typeface="Arial"/>
                <a:ea typeface="Arial"/>
                <a:cs typeface="Arial"/>
                <a:sym typeface="Arial"/>
              </a:rPr>
              <a:t> - CapitalOne was able to use Docker to transform how they use data to empower their data scientists and business decisions.  </a:t>
            </a:r>
          </a:p>
          <a:p>
            <a:pPr marL="127000" marR="0" lvl="0" indent="0" algn="l" rtl="0">
              <a:lnSpc>
                <a:spcPct val="100000"/>
              </a:lnSpc>
              <a:spcBef>
                <a:spcPts val="0"/>
              </a:spcBef>
              <a:spcAft>
                <a:spcPts val="0"/>
              </a:spcAft>
              <a:buClr>
                <a:schemeClr val="accent5"/>
              </a:buClr>
              <a:buFont typeface="Arial"/>
              <a:buNone/>
            </a:pPr>
            <a:endParaRPr sz="2000" b="0" i="0" u="none" strike="noStrike" cap="none" dirty="0">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dirty="0">
                <a:solidFill>
                  <a:schemeClr val="dk2"/>
                </a:solidFill>
                <a:latin typeface="Arial"/>
                <a:ea typeface="Arial"/>
                <a:cs typeface="Arial"/>
                <a:sym typeface="Arial"/>
              </a:rPr>
              <a:t>Portability – </a:t>
            </a:r>
            <a:r>
              <a:rPr lang="en" sz="2000" b="0" i="0" u="none" strike="noStrike" cap="none" dirty="0">
                <a:solidFill>
                  <a:schemeClr val="dk2"/>
                </a:solidFill>
                <a:latin typeface="Arial"/>
                <a:ea typeface="Arial"/>
                <a:cs typeface="Arial"/>
                <a:sym typeface="Arial"/>
              </a:rPr>
              <a:t>Just by the nature of the Docker technology, these developers realized they could easily move that containerized app from dev to test and ultimately to prod without any issue.  No more finger pointing about why the app that worked fine in dev doesn’t work in prod.  Having the app and dependencies packaged together made the container a self contained and independent unit.  And beyond that, teams realized they could also move these apps across data centers and clouds – giving them a level of freedom and leverage not possible before.  No more lock-in.  </a:t>
            </a:r>
          </a:p>
          <a:p>
            <a:pPr marL="127000" marR="0" lvl="0" indent="0" algn="l" rtl="0">
              <a:lnSpc>
                <a:spcPct val="100000"/>
              </a:lnSpc>
              <a:spcBef>
                <a:spcPts val="0"/>
              </a:spcBef>
              <a:spcAft>
                <a:spcPts val="0"/>
              </a:spcAft>
              <a:buClr>
                <a:schemeClr val="accent5"/>
              </a:buClr>
              <a:buFont typeface="Arial"/>
              <a:buNone/>
            </a:pPr>
            <a:endParaRPr sz="2000" b="0" i="0" u="none" strike="noStrike" cap="none" dirty="0">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dirty="0">
                <a:solidFill>
                  <a:schemeClr val="dk2"/>
                </a:solidFill>
                <a:latin typeface="Arial"/>
                <a:ea typeface="Arial"/>
                <a:cs typeface="Arial"/>
                <a:sym typeface="Arial"/>
              </a:rPr>
              <a:t>The combination of agility and portability led to the #1 most popular use case for Docker – Continuous Integration.  But that’s only half the value.  To realize the full value of Docker, these apps need to move to production and new requirements around manageability, security and monitoring are required to enforce SLAs.</a:t>
            </a:r>
          </a:p>
          <a:p>
            <a:pPr marL="127000" marR="0" lvl="0" indent="0" algn="l" rtl="0">
              <a:lnSpc>
                <a:spcPct val="100000"/>
              </a:lnSpc>
              <a:spcBef>
                <a:spcPts val="0"/>
              </a:spcBef>
              <a:spcAft>
                <a:spcPts val="0"/>
              </a:spcAft>
              <a:buClr>
                <a:schemeClr val="accent5"/>
              </a:buClr>
              <a:buFont typeface="Arial"/>
              <a:buNone/>
            </a:pPr>
            <a:endParaRPr sz="2000" b="0" i="0" u="none" strike="noStrike" cap="none" dirty="0">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dirty="0">
                <a:solidFill>
                  <a:schemeClr val="dk2"/>
                </a:solidFill>
                <a:latin typeface="Arial"/>
                <a:ea typeface="Arial"/>
                <a:cs typeface="Arial"/>
                <a:sym typeface="Arial"/>
              </a:rPr>
              <a:t>Control </a:t>
            </a:r>
            <a:r>
              <a:rPr lang="en" sz="2000" b="0" i="0" u="none" strike="noStrike" cap="none" dirty="0">
                <a:solidFill>
                  <a:schemeClr val="dk2"/>
                </a:solidFill>
                <a:latin typeface="Arial"/>
                <a:ea typeface="Arial"/>
                <a:cs typeface="Arial"/>
                <a:sym typeface="Arial"/>
              </a:rPr>
              <a:t>– The Docker platform is the only solution that provides Agility AND Portability AND Control.  </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dirty="0">
                <a:solidFill>
                  <a:schemeClr val="dk2"/>
                </a:solidFill>
                <a:latin typeface="Arial"/>
                <a:ea typeface="Arial"/>
                <a:cs typeface="Arial"/>
                <a:sym typeface="Arial"/>
              </a:rPr>
              <a:t>Docker standardizes your application environment, with native tooling to manage the infrastructure and applications.  And we provide you the levers so YOU can decide how much control and freedom is appropriate for YOUR business.  We don’t prescribe that for you.  Our tools help unify your heterogeneous infrastructure, languages and systems.</a:t>
            </a:r>
          </a:p>
          <a:p>
            <a:pPr marL="127000" marR="0" lvl="0" indent="0" algn="l" rtl="0">
              <a:lnSpc>
                <a:spcPct val="100000"/>
              </a:lnSpc>
              <a:spcBef>
                <a:spcPts val="0"/>
              </a:spcBef>
              <a:spcAft>
                <a:spcPts val="0"/>
              </a:spcAft>
              <a:buClr>
                <a:schemeClr val="accent5"/>
              </a:buClr>
              <a:buFont typeface="Arial"/>
              <a:buNone/>
            </a:pPr>
            <a:endParaRPr sz="2000" b="0" i="0" u="none" strike="noStrike" cap="none" dirty="0">
              <a:solidFill>
                <a:schemeClr val="dk2"/>
              </a:solidFill>
              <a:latin typeface="Arial"/>
              <a:ea typeface="Arial"/>
              <a:cs typeface="Arial"/>
              <a:sym typeface="Arial"/>
            </a:endParaRPr>
          </a:p>
        </p:txBody>
      </p:sp>
    </p:spTree>
    <p:extLst>
      <p:ext uri="{BB962C8B-B14F-4D97-AF65-F5344CB8AC3E}">
        <p14:creationId xmlns:p14="http://schemas.microsoft.com/office/powerpoint/2010/main" val="3656883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4/21/2017 8:58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468530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Helpful to reflect on history a bit.  Apps install on OS, OS installs on hardware.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4/21/2017 8:58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1018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Helpful to reflect on history a bit.  Apps install on OS, OS installs on hardware.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4/21/2017 8:58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6341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Helpful to reflect on history a bit.  Apps install on OS, OS installs on hardware.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4/21/2017 8:58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2087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4/21/2017 8:58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145398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peaker Name">
    <p:bg>
      <p:bgRef idx="1001">
        <a:schemeClr val="bg1"/>
      </p:bgRef>
    </p:bg>
    <p:spTree>
      <p:nvGrpSpPr>
        <p:cNvPr id="1" name=""/>
        <p:cNvGrpSpPr/>
        <p:nvPr/>
      </p:nvGrpSpPr>
      <p:grpSpPr>
        <a:xfrm>
          <a:off x="0" y="0"/>
          <a:ext cx="0" cy="0"/>
          <a:chOff x="0" y="0"/>
          <a:chExt cx="0" cy="0"/>
        </a:xfrm>
      </p:grpSpPr>
      <p:pic>
        <p:nvPicPr>
          <p:cNvPr id="6" name="Picture 5" descr="session-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5" name="Picture Placeholder 2"/>
          <p:cNvSpPr>
            <a:spLocks noGrp="1"/>
          </p:cNvSpPr>
          <p:nvPr>
            <p:ph type="pic" idx="10"/>
          </p:nvPr>
        </p:nvSpPr>
        <p:spPr>
          <a:xfrm>
            <a:off x="800009" y="2308786"/>
            <a:ext cx="3690940" cy="3345009"/>
          </a:xfrm>
        </p:spPr>
        <p:txBody>
          <a:bodyPr/>
          <a:lstStyle>
            <a:lvl1pPr marL="0" indent="0">
              <a:buNone/>
              <a:defRPr sz="4352"/>
            </a:lvl1pPr>
            <a:lvl2pPr marL="621746" indent="0">
              <a:buNone/>
              <a:defRPr sz="3808"/>
            </a:lvl2pPr>
            <a:lvl3pPr marL="1243493" indent="0">
              <a:buNone/>
              <a:defRPr sz="3264"/>
            </a:lvl3pPr>
            <a:lvl4pPr marL="1865239" indent="0">
              <a:buNone/>
              <a:defRPr sz="2720"/>
            </a:lvl4pPr>
            <a:lvl5pPr marL="2486985" indent="0">
              <a:buNone/>
              <a:defRPr sz="2720"/>
            </a:lvl5pPr>
            <a:lvl6pPr marL="3108731" indent="0">
              <a:buNone/>
              <a:defRPr sz="2720"/>
            </a:lvl6pPr>
            <a:lvl7pPr marL="3730478" indent="0">
              <a:buNone/>
              <a:defRPr sz="2720"/>
            </a:lvl7pPr>
            <a:lvl8pPr marL="4352224" indent="0">
              <a:buNone/>
              <a:defRPr sz="2720"/>
            </a:lvl8pPr>
            <a:lvl9pPr marL="4973970" indent="0">
              <a:buNone/>
              <a:defRPr sz="2720"/>
            </a:lvl9pPr>
          </a:lstStyle>
          <a:p>
            <a:endParaRPr lang="en-US" dirty="0"/>
          </a:p>
        </p:txBody>
      </p:sp>
    </p:spTree>
    <p:extLst>
      <p:ext uri="{BB962C8B-B14F-4D97-AF65-F5344CB8AC3E}">
        <p14:creationId xmlns:p14="http://schemas.microsoft.com/office/powerpoint/2010/main" val="12090069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667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151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hank You Slide">
    <p:bg>
      <p:bgRef idx="1001">
        <a:schemeClr val="bg1"/>
      </p:bgRef>
    </p:bg>
    <p:spTree>
      <p:nvGrpSpPr>
        <p:cNvPr id="1" name=""/>
        <p:cNvGrpSpPr/>
        <p:nvPr/>
      </p:nvGrpSpPr>
      <p:grpSpPr>
        <a:xfrm>
          <a:off x="0" y="0"/>
          <a:ext cx="0" cy="0"/>
          <a:chOff x="0" y="0"/>
          <a:chExt cx="0" cy="0"/>
        </a:xfrm>
      </p:grpSpPr>
      <p:pic>
        <p:nvPicPr>
          <p:cNvPr id="3" name="Picture 2" descr="thank you2-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Tree>
    <p:extLst>
      <p:ext uri="{BB962C8B-B14F-4D97-AF65-F5344CB8AC3E}">
        <p14:creationId xmlns:p14="http://schemas.microsoft.com/office/powerpoint/2010/main" val="199612981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9" name="Picture Placeholder 2"/>
          <p:cNvSpPr>
            <a:spLocks noGrp="1"/>
          </p:cNvSpPr>
          <p:nvPr>
            <p:ph type="pic" idx="12"/>
          </p:nvPr>
        </p:nvSpPr>
        <p:spPr>
          <a:xfrm>
            <a:off x="981828" y="781715"/>
            <a:ext cx="2472749" cy="2145170"/>
          </a:xfrm>
        </p:spPr>
        <p:txBody>
          <a:bodyPr>
            <a:normAutofit/>
          </a:bodyPr>
          <a:lstStyle>
            <a:lvl1pPr marL="0" indent="0">
              <a:buNone/>
              <a:defRPr sz="2448"/>
            </a:lvl1pPr>
            <a:lvl2pPr marL="621746" indent="0">
              <a:buNone/>
              <a:defRPr sz="3808"/>
            </a:lvl2pPr>
            <a:lvl3pPr marL="1243493" indent="0">
              <a:buNone/>
              <a:defRPr sz="3264"/>
            </a:lvl3pPr>
            <a:lvl4pPr marL="1865239" indent="0">
              <a:buNone/>
              <a:defRPr sz="2720"/>
            </a:lvl4pPr>
            <a:lvl5pPr marL="2486985" indent="0">
              <a:buNone/>
              <a:defRPr sz="2720"/>
            </a:lvl5pPr>
            <a:lvl6pPr marL="3108731" indent="0">
              <a:buNone/>
              <a:defRPr sz="2720"/>
            </a:lvl6pPr>
            <a:lvl7pPr marL="3730478" indent="0">
              <a:buNone/>
              <a:defRPr sz="2720"/>
            </a:lvl7pPr>
            <a:lvl8pPr marL="4352224" indent="0">
              <a:buNone/>
              <a:defRPr sz="2720"/>
            </a:lvl8pPr>
            <a:lvl9pPr marL="4973970" indent="0">
              <a:buNone/>
              <a:defRPr sz="2720"/>
            </a:lvl9pPr>
          </a:lstStyle>
          <a:p>
            <a:endParaRPr lang="en-US" dirty="0"/>
          </a:p>
        </p:txBody>
      </p:sp>
      <p:sp>
        <p:nvSpPr>
          <p:cNvPr id="10" name="Picture Placeholder 2"/>
          <p:cNvSpPr>
            <a:spLocks noGrp="1"/>
          </p:cNvSpPr>
          <p:nvPr>
            <p:ph type="pic" idx="13"/>
          </p:nvPr>
        </p:nvSpPr>
        <p:spPr>
          <a:xfrm>
            <a:off x="5763688" y="781717"/>
            <a:ext cx="2472749" cy="2145170"/>
          </a:xfrm>
        </p:spPr>
        <p:txBody>
          <a:bodyPr>
            <a:normAutofit/>
          </a:bodyPr>
          <a:lstStyle>
            <a:lvl1pPr marL="0" indent="0">
              <a:buFont typeface="Arial"/>
              <a:buNone/>
              <a:defRPr sz="2448"/>
            </a:lvl1pPr>
            <a:lvl2pPr marL="621746" indent="0">
              <a:buNone/>
              <a:defRPr sz="3808"/>
            </a:lvl2pPr>
            <a:lvl3pPr marL="1243493" indent="0">
              <a:buNone/>
              <a:defRPr sz="3264"/>
            </a:lvl3pPr>
            <a:lvl4pPr marL="1865239" indent="0">
              <a:buNone/>
              <a:defRPr sz="2720"/>
            </a:lvl4pPr>
            <a:lvl5pPr marL="2486985" indent="0">
              <a:buNone/>
              <a:defRPr sz="2720"/>
            </a:lvl5pPr>
            <a:lvl6pPr marL="3108731" indent="0">
              <a:buNone/>
              <a:defRPr sz="2720"/>
            </a:lvl6pPr>
            <a:lvl7pPr marL="3730478" indent="0">
              <a:buNone/>
              <a:defRPr sz="2720"/>
            </a:lvl7pPr>
            <a:lvl8pPr marL="4352224" indent="0">
              <a:buNone/>
              <a:defRPr sz="2720"/>
            </a:lvl8pPr>
            <a:lvl9pPr marL="4973970" indent="0">
              <a:buNone/>
              <a:defRPr sz="2720"/>
            </a:lvl9pPr>
          </a:lstStyle>
          <a:p>
            <a:endParaRPr lang="en-US" dirty="0"/>
          </a:p>
        </p:txBody>
      </p:sp>
    </p:spTree>
    <p:extLst>
      <p:ext uri="{BB962C8B-B14F-4D97-AF65-F5344CB8AC3E}">
        <p14:creationId xmlns:p14="http://schemas.microsoft.com/office/powerpoint/2010/main" val="237528043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381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89786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9189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85216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54944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52047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7" name="Picture 6" descr="Section header-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Tree>
    <p:extLst>
      <p:ext uri="{BB962C8B-B14F-4D97-AF65-F5344CB8AC3E}">
        <p14:creationId xmlns:p14="http://schemas.microsoft.com/office/powerpoint/2010/main" val="103062088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137071"/>
      </p:ext>
    </p:extLst>
  </p:cSld>
  <p:clrMap bg1="lt1" tx1="dk1" bg2="lt2" tx2="dk2" accent1="accent1" accent2="accent2" accent3="accent3" accent4="accent4" accent5="accent5" accent6="accent6" hlink="hlink" folHlink="folHlink"/>
  <p:sldLayoutIdLst>
    <p:sldLayoutId id="2147484535" r:id="rId1"/>
    <p:sldLayoutId id="2147484537" r:id="rId2"/>
    <p:sldLayoutId id="2147484501" r:id="rId3"/>
    <p:sldLayoutId id="2147484502" r:id="rId4"/>
    <p:sldLayoutId id="2147484503" r:id="rId5"/>
    <p:sldLayoutId id="2147484504" r:id="rId6"/>
    <p:sldLayoutId id="2147484509" r:id="rId7"/>
    <p:sldLayoutId id="2147484513" r:id="rId8"/>
    <p:sldLayoutId id="2147484538" r:id="rId9"/>
    <p:sldLayoutId id="2147484516" r:id="rId10"/>
    <p:sldLayoutId id="2147484531" r:id="rId11"/>
    <p:sldLayoutId id="2147484539" r:id="rId1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emf"/><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tiff"/><Relationship Id="rId10" Type="http://schemas.openxmlformats.org/officeDocument/2006/relationships/image" Target="../media/image24.png"/><Relationship Id="rId4" Type="http://schemas.openxmlformats.org/officeDocument/2006/relationships/image" Target="../media/image18.emf"/><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image" Target="../media/image34.emf"/><Relationship Id="rId18" Type="http://schemas.openxmlformats.org/officeDocument/2006/relationships/image" Target="../media/image39.png"/><Relationship Id="rId3" Type="http://schemas.openxmlformats.org/officeDocument/2006/relationships/image" Target="../media/image25.emf"/><Relationship Id="rId7" Type="http://schemas.openxmlformats.org/officeDocument/2006/relationships/image" Target="../media/image29.emf"/><Relationship Id="rId12" Type="http://schemas.microsoft.com/office/2007/relationships/hdphoto" Target="../media/hdphoto1.wdp"/><Relationship Id="rId17" Type="http://schemas.openxmlformats.org/officeDocument/2006/relationships/image" Target="../media/image38.png"/><Relationship Id="rId2" Type="http://schemas.openxmlformats.org/officeDocument/2006/relationships/notesSlide" Target="../notesSlides/notesSlide11.xml"/><Relationship Id="rId16" Type="http://schemas.openxmlformats.org/officeDocument/2006/relationships/image" Target="../media/image37.emf"/><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6.emf"/><Relationship Id="rId10" Type="http://schemas.openxmlformats.org/officeDocument/2006/relationships/image" Target="../media/image32.gif"/><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41.tiff"/><Relationship Id="rId7" Type="http://schemas.openxmlformats.org/officeDocument/2006/relationships/image" Target="../media/image8.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8.png"/><Relationship Id="rId7"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aka.ms/YoDocker" TargetMode="External"/><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0.png"/><Relationship Id="rId4" Type="http://schemas.openxmlformats.org/officeDocument/2006/relationships/hyperlink" Target="http://aka.ms/DockerToolsForVSCod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53.png"/><Relationship Id="rId7" Type="http://schemas.openxmlformats.org/officeDocument/2006/relationships/image" Target="../media/image57.emf"/><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6.tiff"/><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8.tiff"/><Relationship Id="rId7" Type="http://schemas.openxmlformats.org/officeDocument/2006/relationships/image" Target="../media/image62.emf"/><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2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9.png"/><Relationship Id="rId3" Type="http://schemas.openxmlformats.org/officeDocument/2006/relationships/image" Target="../media/image61.emf"/><Relationship Id="rId7" Type="http://schemas.openxmlformats.org/officeDocument/2006/relationships/image" Target="../media/image54.png"/><Relationship Id="rId12"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67.png"/><Relationship Id="rId5" Type="http://schemas.openxmlformats.org/officeDocument/2006/relationships/image" Target="../media/image62.emf"/><Relationship Id="rId10" Type="http://schemas.openxmlformats.org/officeDocument/2006/relationships/image" Target="../media/image66.png"/><Relationship Id="rId4" Type="http://schemas.openxmlformats.org/officeDocument/2006/relationships/image" Target="../media/image64.png"/><Relationship Id="rId9" Type="http://schemas.openxmlformats.org/officeDocument/2006/relationships/image" Target="../media/image65.png"/><Relationship Id="rId14" Type="http://schemas.openxmlformats.org/officeDocument/2006/relationships/image" Target="../media/image19.tiff"/></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46208" y="3605621"/>
            <a:ext cx="7759642" cy="1311128"/>
          </a:xfrm>
          <a:prstGeom prst="rect">
            <a:avLst/>
          </a:prstGeom>
          <a:noFill/>
        </p:spPr>
        <p:txBody>
          <a:bodyPr wrap="square" lIns="0" rtlCol="0">
            <a:spAutoFit/>
          </a:bodyPr>
          <a:lstStyle/>
          <a:p>
            <a:pPr>
              <a:lnSpc>
                <a:spcPct val="90000"/>
              </a:lnSpc>
              <a:spcBef>
                <a:spcPts val="900"/>
              </a:spcBef>
            </a:pPr>
            <a:r>
              <a:rPr lang="en-US" sz="4400" kern="0" spc="-40" dirty="0">
                <a:gradFill>
                  <a:gsLst>
                    <a:gs pos="3804">
                      <a:schemeClr val="bg1"/>
                    </a:gs>
                    <a:gs pos="12500">
                      <a:schemeClr val="bg1"/>
                    </a:gs>
                  </a:gsLst>
                  <a:lin ang="5400000" scaled="1"/>
                </a:gradFill>
                <a:latin typeface="+mj-lt"/>
              </a:rPr>
              <a:t>Docker + Microsoft – investing </a:t>
            </a:r>
            <a:br>
              <a:rPr lang="en-US" sz="4400" kern="0" spc="-40" dirty="0">
                <a:gradFill>
                  <a:gsLst>
                    <a:gs pos="3804">
                      <a:schemeClr val="bg1"/>
                    </a:gs>
                    <a:gs pos="12500">
                      <a:schemeClr val="bg1"/>
                    </a:gs>
                  </a:gsLst>
                  <a:lin ang="5400000" scaled="1"/>
                </a:gradFill>
                <a:latin typeface="+mj-lt"/>
              </a:rPr>
            </a:br>
            <a:r>
              <a:rPr lang="en-US" sz="4400" kern="0" spc="-40" dirty="0">
                <a:gradFill>
                  <a:gsLst>
                    <a:gs pos="3804">
                      <a:schemeClr val="bg1"/>
                    </a:gs>
                    <a:gs pos="12500">
                      <a:schemeClr val="bg1"/>
                    </a:gs>
                  </a:gsLst>
                  <a:lin ang="5400000" scaled="1"/>
                </a:gradFill>
                <a:latin typeface="+mj-lt"/>
              </a:rPr>
              <a:t>in the future of your applications</a:t>
            </a:r>
          </a:p>
        </p:txBody>
      </p:sp>
      <p:sp>
        <p:nvSpPr>
          <p:cNvPr id="6" name="TextBox 5"/>
          <p:cNvSpPr txBox="1"/>
          <p:nvPr/>
        </p:nvSpPr>
        <p:spPr>
          <a:xfrm>
            <a:off x="5763688" y="5103810"/>
            <a:ext cx="2835217" cy="983346"/>
          </a:xfrm>
          <a:prstGeom prst="rect">
            <a:avLst/>
          </a:prstGeom>
          <a:noFill/>
        </p:spPr>
        <p:txBody>
          <a:bodyPr wrap="square" lIns="0" rtlCol="0">
            <a:spAutoFit/>
          </a:bodyPr>
          <a:lstStyle/>
          <a:p>
            <a:pPr>
              <a:lnSpc>
                <a:spcPct val="90000"/>
              </a:lnSpc>
              <a:spcBef>
                <a:spcPts val="900"/>
              </a:spcBef>
            </a:pPr>
            <a:r>
              <a:rPr lang="en-US" sz="2800" b="1" kern="0" spc="-40" dirty="0">
                <a:gradFill>
                  <a:gsLst>
                    <a:gs pos="3804">
                      <a:schemeClr val="bg1"/>
                    </a:gs>
                    <a:gs pos="12500">
                      <a:schemeClr val="bg1"/>
                    </a:gs>
                  </a:gsLst>
                  <a:lin ang="5400000" scaled="1"/>
                </a:gradFill>
                <a:latin typeface="+mj-lt"/>
              </a:rPr>
              <a:t>Steve Lasker</a:t>
            </a:r>
          </a:p>
          <a:p>
            <a:pPr>
              <a:lnSpc>
                <a:spcPct val="90000"/>
              </a:lnSpc>
              <a:spcBef>
                <a:spcPts val="900"/>
              </a:spcBef>
            </a:pPr>
            <a:r>
              <a:rPr lang="en-US" sz="2800" b="1" kern="0" spc="-40" dirty="0">
                <a:gradFill>
                  <a:gsLst>
                    <a:gs pos="3804">
                      <a:schemeClr val="bg1"/>
                    </a:gs>
                    <a:gs pos="12500">
                      <a:schemeClr val="bg1"/>
                    </a:gs>
                  </a:gsLst>
                  <a:lin ang="5400000" scaled="1"/>
                </a:gradFill>
                <a:latin typeface="+mj-lt"/>
              </a:rPr>
              <a:t>@</a:t>
            </a:r>
            <a:r>
              <a:rPr lang="en-US" sz="2800" b="1" kern="0" spc="-40" dirty="0" err="1">
                <a:gradFill>
                  <a:gsLst>
                    <a:gs pos="3804">
                      <a:schemeClr val="bg1"/>
                    </a:gs>
                    <a:gs pos="12500">
                      <a:schemeClr val="bg1"/>
                    </a:gs>
                  </a:gsLst>
                  <a:lin ang="5400000" scaled="1"/>
                </a:gradFill>
                <a:latin typeface="+mj-lt"/>
              </a:rPr>
              <a:t>stevelasker</a:t>
            </a:r>
            <a:endParaRPr lang="en-US" sz="2800" b="1" kern="0" spc="-40" dirty="0">
              <a:gradFill>
                <a:gsLst>
                  <a:gs pos="3804">
                    <a:schemeClr val="bg1"/>
                  </a:gs>
                  <a:gs pos="12500">
                    <a:schemeClr val="bg1"/>
                  </a:gs>
                </a:gsLst>
                <a:lin ang="5400000" scaled="1"/>
              </a:gradFill>
              <a:latin typeface="+mj-lt"/>
            </a:endParaRPr>
          </a:p>
        </p:txBody>
      </p:sp>
      <p:pic>
        <p:nvPicPr>
          <p:cNvPr id="4" name="Picture Placeholder 3" descr="A person smiling for the picture&#10;&#10;Description generated with very high confidence">
            <a:extLst>
              <a:ext uri="{FF2B5EF4-FFF2-40B4-BE49-F238E27FC236}">
                <a16:creationId xmlns:a16="http://schemas.microsoft.com/office/drawing/2014/main" id="{76C07746-311A-4ABC-97AE-42F3684EFAE3}"/>
              </a:ext>
            </a:extLst>
          </p:cNvPr>
          <p:cNvPicPr>
            <a:picLocks noGrp="1" noChangeAspect="1"/>
          </p:cNvPicPr>
          <p:nvPr>
            <p:ph type="pic" idx="13"/>
          </p:nvPr>
        </p:nvPicPr>
        <p:blipFill rotWithShape="1">
          <a:blip r:embed="rId3"/>
          <a:srcRect t="-2470" b="15636"/>
          <a:stretch/>
        </p:blipFill>
        <p:spPr>
          <a:xfrm>
            <a:off x="5763688" y="781717"/>
            <a:ext cx="2472749" cy="2145170"/>
          </a:xfrm>
        </p:spPr>
      </p:pic>
      <p:sp>
        <p:nvSpPr>
          <p:cNvPr id="11" name="TextBox 10"/>
          <p:cNvSpPr txBox="1"/>
          <p:nvPr/>
        </p:nvSpPr>
        <p:spPr>
          <a:xfrm>
            <a:off x="946208" y="5103810"/>
            <a:ext cx="2835217" cy="983346"/>
          </a:xfrm>
          <a:prstGeom prst="rect">
            <a:avLst/>
          </a:prstGeom>
          <a:noFill/>
        </p:spPr>
        <p:txBody>
          <a:bodyPr wrap="square" lIns="0" rtlCol="0">
            <a:spAutoFit/>
          </a:bodyPr>
          <a:lstStyle/>
          <a:p>
            <a:pPr>
              <a:lnSpc>
                <a:spcPct val="90000"/>
              </a:lnSpc>
              <a:spcBef>
                <a:spcPts val="900"/>
              </a:spcBef>
            </a:pPr>
            <a:r>
              <a:rPr lang="en-US" sz="2800" b="1" kern="0" spc="-40" dirty="0">
                <a:gradFill>
                  <a:gsLst>
                    <a:gs pos="3804">
                      <a:schemeClr val="bg1"/>
                    </a:gs>
                    <a:gs pos="12500">
                      <a:schemeClr val="bg1"/>
                    </a:gs>
                  </a:gsLst>
                  <a:lin ang="5400000" scaled="1"/>
                </a:gradFill>
                <a:latin typeface="+mj-lt"/>
              </a:rPr>
              <a:t>Taylor Brown</a:t>
            </a:r>
          </a:p>
          <a:p>
            <a:pPr>
              <a:lnSpc>
                <a:spcPct val="90000"/>
              </a:lnSpc>
              <a:spcBef>
                <a:spcPts val="900"/>
              </a:spcBef>
            </a:pPr>
            <a:r>
              <a:rPr lang="en-US" sz="2800" b="1" kern="0" spc="-40" dirty="0">
                <a:gradFill>
                  <a:gsLst>
                    <a:gs pos="3804">
                      <a:schemeClr val="bg1"/>
                    </a:gs>
                    <a:gs pos="12500">
                      <a:schemeClr val="bg1"/>
                    </a:gs>
                  </a:gsLst>
                  <a:lin ang="5400000" scaled="1"/>
                </a:gradFill>
                <a:latin typeface="+mj-lt"/>
              </a:rPr>
              <a:t>@</a:t>
            </a:r>
            <a:r>
              <a:rPr lang="en-US" sz="2800" b="1" kern="0" spc="-40" dirty="0" err="1">
                <a:gradFill>
                  <a:gsLst>
                    <a:gs pos="3804">
                      <a:schemeClr val="bg1"/>
                    </a:gs>
                    <a:gs pos="12500">
                      <a:schemeClr val="bg1"/>
                    </a:gs>
                  </a:gsLst>
                  <a:lin ang="5400000" scaled="1"/>
                </a:gradFill>
                <a:latin typeface="+mj-lt"/>
              </a:rPr>
              <a:t>taylorb_msft</a:t>
            </a:r>
            <a:endParaRPr lang="en-US" sz="2800" b="1" kern="0" spc="-40" dirty="0">
              <a:gradFill>
                <a:gsLst>
                  <a:gs pos="3804">
                    <a:schemeClr val="bg1"/>
                  </a:gs>
                  <a:gs pos="12500">
                    <a:schemeClr val="bg1"/>
                  </a:gs>
                </a:gsLst>
                <a:lin ang="5400000" scaled="1"/>
              </a:gradFill>
              <a:latin typeface="+mj-lt"/>
            </a:endParaRPr>
          </a:p>
        </p:txBody>
      </p:sp>
      <p:pic>
        <p:nvPicPr>
          <p:cNvPr id="8" name="Picture Placeholder 9" descr="A person wearing glasses posing for the camera&#10;&#10;Description generated with high confidence">
            <a:extLst>
              <a:ext uri="{FF2B5EF4-FFF2-40B4-BE49-F238E27FC236}">
                <a16:creationId xmlns:a16="http://schemas.microsoft.com/office/drawing/2014/main" id="{257EA704-DD0C-4274-928B-299344A2FD54}"/>
              </a:ext>
            </a:extLst>
          </p:cNvPr>
          <p:cNvPicPr>
            <a:picLocks noGrp="1" noChangeAspect="1"/>
          </p:cNvPicPr>
          <p:nvPr>
            <p:ph type="pic" idx="12"/>
          </p:nvPr>
        </p:nvPicPr>
        <p:blipFill rotWithShape="1">
          <a:blip r:embed="rId4"/>
          <a:srcRect l="1095" r="-1095" b="30579"/>
          <a:stretch/>
        </p:blipFill>
        <p:spPr>
          <a:xfrm>
            <a:off x="981828" y="781715"/>
            <a:ext cx="2472749" cy="2145170"/>
          </a:xfrm>
        </p:spPr>
      </p:pic>
    </p:spTree>
    <p:extLst>
      <p:ext uri="{BB962C8B-B14F-4D97-AF65-F5344CB8AC3E}">
        <p14:creationId xmlns:p14="http://schemas.microsoft.com/office/powerpoint/2010/main" val="131511112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3063558" y="2902909"/>
            <a:ext cx="3657600" cy="1234440"/>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p:nvPr>
        </p:nvSpPr>
        <p:spPr/>
        <p:txBody>
          <a:bodyPr/>
          <a:lstStyle/>
          <a:p>
            <a:r>
              <a:rPr lang="en-US" dirty="0"/>
              <a:t>Microsoft &amp; Docker – better together</a:t>
            </a:r>
          </a:p>
        </p:txBody>
      </p:sp>
      <p:sp>
        <p:nvSpPr>
          <p:cNvPr id="4" name="Rectangle 3"/>
          <p:cNvSpPr/>
          <p:nvPr/>
        </p:nvSpPr>
        <p:spPr bwMode="auto">
          <a:xfrm>
            <a:off x="274702" y="1622763"/>
            <a:ext cx="2743200" cy="12344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defTabSz="932472" fontAlgn="base">
              <a:lnSpc>
                <a:spcPct val="90000"/>
              </a:lnSpc>
              <a:spcBef>
                <a:spcPct val="0"/>
              </a:spcBef>
              <a:spcAft>
                <a:spcPct val="0"/>
              </a:spcAft>
            </a:pPr>
            <a:r>
              <a:rPr lang="en-US" sz="2400" dirty="0">
                <a:gradFill>
                  <a:gsLst>
                    <a:gs pos="5439">
                      <a:srgbClr val="F8F8F8"/>
                    </a:gs>
                    <a:gs pos="10000">
                      <a:srgbClr val="F8F8F8"/>
                    </a:gs>
                  </a:gsLst>
                  <a:lin ang="5400000" scaled="0"/>
                </a:gradFill>
              </a:rPr>
              <a:t>Any OS</a:t>
            </a:r>
          </a:p>
        </p:txBody>
      </p:sp>
      <p:sp>
        <p:nvSpPr>
          <p:cNvPr id="5" name="Rectangle 4"/>
          <p:cNvSpPr/>
          <p:nvPr/>
        </p:nvSpPr>
        <p:spPr bwMode="auto">
          <a:xfrm>
            <a:off x="274702" y="2902909"/>
            <a:ext cx="2743200" cy="123444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defTabSz="932472" fontAlgn="base">
              <a:lnSpc>
                <a:spcPct val="90000"/>
              </a:lnSpc>
              <a:spcBef>
                <a:spcPct val="0"/>
              </a:spcBef>
              <a:spcAft>
                <a:spcPct val="0"/>
              </a:spcAft>
            </a:pPr>
            <a:r>
              <a:rPr lang="en-US" sz="2400" dirty="0">
                <a:gradFill>
                  <a:gsLst>
                    <a:gs pos="5439">
                      <a:srgbClr val="F8F8F8"/>
                    </a:gs>
                    <a:gs pos="10000">
                      <a:srgbClr val="F8F8F8"/>
                    </a:gs>
                  </a:gsLst>
                  <a:lin ang="5400000" scaled="0"/>
                </a:gradFill>
              </a:rPr>
              <a:t>Anywhere</a:t>
            </a:r>
          </a:p>
        </p:txBody>
      </p:sp>
      <p:sp>
        <p:nvSpPr>
          <p:cNvPr id="6" name="Rectangle 5"/>
          <p:cNvSpPr/>
          <p:nvPr/>
        </p:nvSpPr>
        <p:spPr bwMode="auto">
          <a:xfrm>
            <a:off x="274702" y="4183055"/>
            <a:ext cx="2743200" cy="123444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defTabSz="932472" fontAlgn="base">
              <a:lnSpc>
                <a:spcPct val="90000"/>
              </a:lnSpc>
              <a:spcBef>
                <a:spcPct val="0"/>
              </a:spcBef>
              <a:spcAft>
                <a:spcPct val="0"/>
              </a:spcAft>
            </a:pPr>
            <a:r>
              <a:rPr lang="en-US" sz="2400" dirty="0">
                <a:gradFill>
                  <a:gsLst>
                    <a:gs pos="5439">
                      <a:srgbClr val="F8F8F8"/>
                    </a:gs>
                    <a:gs pos="10000">
                      <a:srgbClr val="F8F8F8"/>
                    </a:gs>
                  </a:gsLst>
                  <a:lin ang="5400000" scaled="0"/>
                </a:gradFill>
              </a:rPr>
              <a:t>Any app</a:t>
            </a:r>
          </a:p>
        </p:txBody>
      </p:sp>
      <p:sp>
        <p:nvSpPr>
          <p:cNvPr id="7" name="Rectangle 6"/>
          <p:cNvSpPr/>
          <p:nvPr/>
        </p:nvSpPr>
        <p:spPr bwMode="auto">
          <a:xfrm>
            <a:off x="274702" y="5463187"/>
            <a:ext cx="2743200" cy="123444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defTabSz="932472" fontAlgn="base">
              <a:lnSpc>
                <a:spcPct val="90000"/>
              </a:lnSpc>
              <a:spcBef>
                <a:spcPct val="0"/>
              </a:spcBef>
              <a:spcAft>
                <a:spcPct val="0"/>
              </a:spcAft>
            </a:pPr>
            <a:r>
              <a:rPr lang="en-US" sz="2400" dirty="0">
                <a:gradFill>
                  <a:gsLst>
                    <a:gs pos="5439">
                      <a:srgbClr val="F8F8F8"/>
                    </a:gs>
                    <a:gs pos="10000">
                      <a:srgbClr val="F8F8F8"/>
                    </a:gs>
                  </a:gsLst>
                  <a:lin ang="5400000" scaled="0"/>
                </a:gradFill>
              </a:rPr>
              <a:t>Any language</a:t>
            </a:r>
          </a:p>
        </p:txBody>
      </p:sp>
      <p:pic>
        <p:nvPicPr>
          <p:cNvPr id="8" name="Picture 7"/>
          <p:cNvPicPr>
            <a:picLocks noChangeAspect="1"/>
          </p:cNvPicPr>
          <p:nvPr/>
        </p:nvPicPr>
        <p:blipFill>
          <a:blip r:embed="rId3"/>
          <a:stretch>
            <a:fillRect/>
          </a:stretch>
        </p:blipFill>
        <p:spPr>
          <a:xfrm>
            <a:off x="3550480" y="2973741"/>
            <a:ext cx="854956" cy="854956"/>
          </a:xfrm>
          <a:prstGeom prst="rect">
            <a:avLst/>
          </a:prstGeom>
        </p:spPr>
      </p:pic>
      <p:pic>
        <p:nvPicPr>
          <p:cNvPr id="9" name="Picture 8"/>
          <p:cNvPicPr>
            <a:picLocks noChangeAspect="1"/>
          </p:cNvPicPr>
          <p:nvPr/>
        </p:nvPicPr>
        <p:blipFill>
          <a:blip r:embed="rId4"/>
          <a:stretch>
            <a:fillRect/>
          </a:stretch>
        </p:blipFill>
        <p:spPr>
          <a:xfrm>
            <a:off x="5441272" y="3122039"/>
            <a:ext cx="730973" cy="494864"/>
          </a:xfrm>
          <a:prstGeom prst="rect">
            <a:avLst/>
          </a:prstGeom>
        </p:spPr>
      </p:pic>
      <p:sp>
        <p:nvSpPr>
          <p:cNvPr id="11" name="TextBox 10"/>
          <p:cNvSpPr txBox="1"/>
          <p:nvPr/>
        </p:nvSpPr>
        <p:spPr>
          <a:xfrm>
            <a:off x="3063558" y="3620284"/>
            <a:ext cx="1828800" cy="517065"/>
          </a:xfrm>
          <a:prstGeom prst="rect">
            <a:avLst/>
          </a:prstGeom>
          <a:noFill/>
        </p:spPr>
        <p:txBody>
          <a:bodyPr wrap="square" lIns="182880" tIns="146304" rIns="182880" bIns="146304" rtlCol="0" anchor="b" anchorCtr="0">
            <a:spAutoFit/>
          </a:bodyPr>
          <a:lstStyle/>
          <a:p>
            <a:pPr algn="ctr">
              <a:lnSpc>
                <a:spcPct val="90000"/>
              </a:lnSpc>
              <a:spcAft>
                <a:spcPts val="600"/>
              </a:spcAft>
            </a:pPr>
            <a:r>
              <a:rPr lang="en-US" sz="1600" dirty="0">
                <a:gradFill>
                  <a:gsLst>
                    <a:gs pos="74457">
                      <a:schemeClr val="tx1"/>
                    </a:gs>
                    <a:gs pos="54000">
                      <a:schemeClr val="tx1"/>
                    </a:gs>
                  </a:gsLst>
                  <a:lin ang="5400000" scaled="1"/>
                </a:gradFill>
              </a:rPr>
              <a:t>On-premises</a:t>
            </a:r>
          </a:p>
        </p:txBody>
      </p:sp>
      <p:sp>
        <p:nvSpPr>
          <p:cNvPr id="12" name="TextBox 11"/>
          <p:cNvSpPr txBox="1"/>
          <p:nvPr/>
        </p:nvSpPr>
        <p:spPr>
          <a:xfrm>
            <a:off x="4892358" y="3620284"/>
            <a:ext cx="1828800" cy="517065"/>
          </a:xfrm>
          <a:prstGeom prst="rect">
            <a:avLst/>
          </a:prstGeom>
          <a:noFill/>
        </p:spPr>
        <p:txBody>
          <a:bodyPr wrap="square" lIns="182880" tIns="146304" rIns="182880" bIns="146304" rtlCol="0" anchor="b" anchorCtr="0">
            <a:spAutoFit/>
          </a:bodyPr>
          <a:lstStyle/>
          <a:p>
            <a:pPr algn="ctr">
              <a:lnSpc>
                <a:spcPct val="90000"/>
              </a:lnSpc>
              <a:spcAft>
                <a:spcPts val="600"/>
              </a:spcAft>
            </a:pPr>
            <a:r>
              <a:rPr lang="en-US" sz="1600" dirty="0">
                <a:gradFill>
                  <a:gsLst>
                    <a:gs pos="74457">
                      <a:schemeClr val="tx1"/>
                    </a:gs>
                    <a:gs pos="54000">
                      <a:schemeClr val="tx1"/>
                    </a:gs>
                  </a:gsLst>
                  <a:lin ang="5400000" scaled="1"/>
                </a:gradFill>
              </a:rPr>
              <a:t>Hosted</a:t>
            </a:r>
          </a:p>
        </p:txBody>
      </p:sp>
      <p:sp>
        <p:nvSpPr>
          <p:cNvPr id="13" name="Rectangle 12"/>
          <p:cNvSpPr/>
          <p:nvPr/>
        </p:nvSpPr>
        <p:spPr bwMode="auto">
          <a:xfrm>
            <a:off x="3063558" y="4183055"/>
            <a:ext cx="3657600" cy="1234440"/>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pPr>
            <a:endParaRPr lang="en-US" sz="2000" dirty="0">
              <a:gradFill>
                <a:gsLst>
                  <a:gs pos="5439">
                    <a:srgbClr val="F8F8F8"/>
                  </a:gs>
                  <a:gs pos="10000">
                    <a:srgbClr val="F8F8F8"/>
                  </a:gs>
                </a:gsLst>
                <a:lin ang="5400000" scaled="0"/>
              </a:gradFill>
            </a:endParaRPr>
          </a:p>
        </p:txBody>
      </p:sp>
      <p:sp>
        <p:nvSpPr>
          <p:cNvPr id="16" name="TextBox 15"/>
          <p:cNvSpPr txBox="1"/>
          <p:nvPr/>
        </p:nvSpPr>
        <p:spPr>
          <a:xfrm>
            <a:off x="3063558" y="4900430"/>
            <a:ext cx="1828800" cy="517065"/>
          </a:xfrm>
          <a:prstGeom prst="rect">
            <a:avLst/>
          </a:prstGeom>
          <a:noFill/>
        </p:spPr>
        <p:txBody>
          <a:bodyPr wrap="square" lIns="182880" tIns="146304" rIns="182880" bIns="146304" rtlCol="0" anchor="b" anchorCtr="0">
            <a:spAutoFit/>
          </a:bodyPr>
          <a:lstStyle/>
          <a:p>
            <a:pPr algn="ctr">
              <a:lnSpc>
                <a:spcPct val="90000"/>
              </a:lnSpc>
              <a:spcAft>
                <a:spcPts val="600"/>
              </a:spcAft>
            </a:pPr>
            <a:r>
              <a:rPr lang="en-US" sz="1600" dirty="0">
                <a:gradFill>
                  <a:gsLst>
                    <a:gs pos="74457">
                      <a:schemeClr val="tx1"/>
                    </a:gs>
                    <a:gs pos="54000">
                      <a:schemeClr val="tx1"/>
                    </a:gs>
                  </a:gsLst>
                  <a:lin ang="5400000" scaled="1"/>
                </a:gradFill>
              </a:rPr>
              <a:t>Monolith</a:t>
            </a:r>
          </a:p>
        </p:txBody>
      </p:sp>
      <p:sp>
        <p:nvSpPr>
          <p:cNvPr id="17" name="TextBox 16"/>
          <p:cNvSpPr txBox="1"/>
          <p:nvPr/>
        </p:nvSpPr>
        <p:spPr>
          <a:xfrm>
            <a:off x="4892358" y="4900430"/>
            <a:ext cx="1828800" cy="517065"/>
          </a:xfrm>
          <a:prstGeom prst="rect">
            <a:avLst/>
          </a:prstGeom>
          <a:noFill/>
        </p:spPr>
        <p:txBody>
          <a:bodyPr wrap="square" lIns="182880" tIns="146304" rIns="182880" bIns="146304" rtlCol="0" anchor="b" anchorCtr="0">
            <a:spAutoFit/>
          </a:bodyPr>
          <a:lstStyle/>
          <a:p>
            <a:pPr algn="ctr">
              <a:lnSpc>
                <a:spcPct val="90000"/>
              </a:lnSpc>
              <a:spcAft>
                <a:spcPts val="600"/>
              </a:spcAft>
            </a:pPr>
            <a:r>
              <a:rPr lang="en-US" sz="1600" dirty="0">
                <a:gradFill>
                  <a:gsLst>
                    <a:gs pos="74457">
                      <a:schemeClr val="tx1"/>
                    </a:gs>
                    <a:gs pos="54000">
                      <a:schemeClr val="tx1"/>
                    </a:gs>
                  </a:gsLst>
                  <a:lin ang="5400000" scaled="1"/>
                </a:gradFill>
              </a:rPr>
              <a:t>Microservice</a:t>
            </a:r>
          </a:p>
        </p:txBody>
      </p:sp>
      <p:sp>
        <p:nvSpPr>
          <p:cNvPr id="18" name="Rectangle 17"/>
          <p:cNvSpPr/>
          <p:nvPr/>
        </p:nvSpPr>
        <p:spPr bwMode="auto">
          <a:xfrm>
            <a:off x="3063558" y="1622763"/>
            <a:ext cx="3657600" cy="1234440"/>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pPr>
            <a:endParaRPr lang="en-US" sz="2000" dirty="0">
              <a:gradFill>
                <a:gsLst>
                  <a:gs pos="5439">
                    <a:srgbClr val="F8F8F8"/>
                  </a:gs>
                  <a:gs pos="10000">
                    <a:srgbClr val="F8F8F8"/>
                  </a:gs>
                </a:gsLst>
                <a:lin ang="5400000" scaled="0"/>
              </a:gradFill>
            </a:endParaRPr>
          </a:p>
        </p:txBody>
      </p:sp>
      <p:sp>
        <p:nvSpPr>
          <p:cNvPr id="21" name="TextBox 20"/>
          <p:cNvSpPr txBox="1"/>
          <p:nvPr/>
        </p:nvSpPr>
        <p:spPr>
          <a:xfrm>
            <a:off x="3063558" y="2340138"/>
            <a:ext cx="1828800" cy="517065"/>
          </a:xfrm>
          <a:prstGeom prst="rect">
            <a:avLst/>
          </a:prstGeom>
          <a:noFill/>
        </p:spPr>
        <p:txBody>
          <a:bodyPr wrap="square" lIns="182880" tIns="146304" rIns="182880" bIns="146304" rtlCol="0" anchor="b" anchorCtr="0">
            <a:spAutoFit/>
          </a:bodyPr>
          <a:lstStyle/>
          <a:p>
            <a:pPr algn="ctr">
              <a:lnSpc>
                <a:spcPct val="90000"/>
              </a:lnSpc>
              <a:spcAft>
                <a:spcPts val="600"/>
              </a:spcAft>
            </a:pPr>
            <a:r>
              <a:rPr lang="en-US" sz="1600" dirty="0">
                <a:gradFill>
                  <a:gsLst>
                    <a:gs pos="74457">
                      <a:schemeClr val="tx1"/>
                    </a:gs>
                    <a:gs pos="54000">
                      <a:schemeClr val="tx1"/>
                    </a:gs>
                  </a:gsLst>
                  <a:lin ang="5400000" scaled="1"/>
                </a:gradFill>
              </a:rPr>
              <a:t>Linux</a:t>
            </a:r>
          </a:p>
        </p:txBody>
      </p:sp>
      <p:sp>
        <p:nvSpPr>
          <p:cNvPr id="22" name="TextBox 21"/>
          <p:cNvSpPr txBox="1"/>
          <p:nvPr/>
        </p:nvSpPr>
        <p:spPr>
          <a:xfrm>
            <a:off x="4892358" y="2340138"/>
            <a:ext cx="1828800" cy="517065"/>
          </a:xfrm>
          <a:prstGeom prst="rect">
            <a:avLst/>
          </a:prstGeom>
          <a:noFill/>
        </p:spPr>
        <p:txBody>
          <a:bodyPr wrap="square" lIns="182880" tIns="146304" rIns="182880" bIns="146304" rtlCol="0" anchor="b" anchorCtr="0">
            <a:spAutoFit/>
          </a:bodyPr>
          <a:lstStyle/>
          <a:p>
            <a:pPr algn="ctr">
              <a:lnSpc>
                <a:spcPct val="90000"/>
              </a:lnSpc>
              <a:spcAft>
                <a:spcPts val="600"/>
              </a:spcAft>
            </a:pPr>
            <a:r>
              <a:rPr lang="en-US" sz="1600" dirty="0">
                <a:gradFill>
                  <a:gsLst>
                    <a:gs pos="74457">
                      <a:schemeClr val="tx1"/>
                    </a:gs>
                    <a:gs pos="54000">
                      <a:schemeClr val="tx1"/>
                    </a:gs>
                  </a:gsLst>
                  <a:lin ang="5400000" scaled="1"/>
                </a:gradFill>
              </a:rPr>
              <a:t>Windows</a:t>
            </a:r>
          </a:p>
        </p:txBody>
      </p:sp>
      <p:sp>
        <p:nvSpPr>
          <p:cNvPr id="23" name="Rectangle 22"/>
          <p:cNvSpPr/>
          <p:nvPr/>
        </p:nvSpPr>
        <p:spPr bwMode="auto">
          <a:xfrm>
            <a:off x="3063558" y="5463187"/>
            <a:ext cx="3657600" cy="1234440"/>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pPr>
            <a:endParaRPr lang="en-US" sz="2000" dirty="0">
              <a:gradFill>
                <a:gsLst>
                  <a:gs pos="5439">
                    <a:srgbClr val="F8F8F8"/>
                  </a:gs>
                  <a:gs pos="10000">
                    <a:srgbClr val="F8F8F8"/>
                  </a:gs>
                </a:gsLst>
                <a:lin ang="5400000" scaled="0"/>
              </a:gradFill>
            </a:endParaRPr>
          </a:p>
        </p:txBody>
      </p:sp>
      <p:sp>
        <p:nvSpPr>
          <p:cNvPr id="26" name="TextBox 25"/>
          <p:cNvSpPr txBox="1"/>
          <p:nvPr/>
        </p:nvSpPr>
        <p:spPr>
          <a:xfrm>
            <a:off x="3063558" y="6180562"/>
            <a:ext cx="1828800" cy="517065"/>
          </a:xfrm>
          <a:prstGeom prst="rect">
            <a:avLst/>
          </a:prstGeom>
          <a:noFill/>
        </p:spPr>
        <p:txBody>
          <a:bodyPr wrap="square" lIns="182880" tIns="146304" rIns="182880" bIns="146304" rtlCol="0" anchor="b" anchorCtr="0">
            <a:spAutoFit/>
          </a:bodyPr>
          <a:lstStyle/>
          <a:p>
            <a:pPr algn="ctr">
              <a:lnSpc>
                <a:spcPct val="90000"/>
              </a:lnSpc>
              <a:spcAft>
                <a:spcPts val="600"/>
              </a:spcAft>
            </a:pPr>
            <a:r>
              <a:rPr lang="en-US" sz="1600" dirty="0">
                <a:gradFill>
                  <a:gsLst>
                    <a:gs pos="74457">
                      <a:schemeClr val="tx1"/>
                    </a:gs>
                    <a:gs pos="54000">
                      <a:schemeClr val="tx1"/>
                    </a:gs>
                  </a:gsLst>
                  <a:lin ang="5400000" scaled="1"/>
                </a:gradFill>
              </a:rPr>
              <a:t>.NET</a:t>
            </a:r>
          </a:p>
        </p:txBody>
      </p:sp>
      <p:sp>
        <p:nvSpPr>
          <p:cNvPr id="27" name="TextBox 26"/>
          <p:cNvSpPr txBox="1"/>
          <p:nvPr/>
        </p:nvSpPr>
        <p:spPr>
          <a:xfrm>
            <a:off x="4892358" y="6180562"/>
            <a:ext cx="1828800" cy="517065"/>
          </a:xfrm>
          <a:prstGeom prst="rect">
            <a:avLst/>
          </a:prstGeom>
          <a:noFill/>
        </p:spPr>
        <p:txBody>
          <a:bodyPr wrap="square" lIns="182880" tIns="146304" rIns="182880" bIns="146304" rtlCol="0" anchor="b" anchorCtr="0">
            <a:spAutoFit/>
          </a:bodyPr>
          <a:lstStyle/>
          <a:p>
            <a:pPr algn="ctr">
              <a:lnSpc>
                <a:spcPct val="90000"/>
              </a:lnSpc>
              <a:spcAft>
                <a:spcPts val="600"/>
              </a:spcAft>
            </a:pPr>
            <a:r>
              <a:rPr lang="en-US" sz="1600" dirty="0">
                <a:gradFill>
                  <a:gsLst>
                    <a:gs pos="74457">
                      <a:schemeClr val="tx1"/>
                    </a:gs>
                    <a:gs pos="54000">
                      <a:schemeClr val="tx1"/>
                    </a:gs>
                  </a:gsLst>
                  <a:lin ang="5400000" scaled="1"/>
                </a:gradFill>
              </a:rPr>
              <a:t>Java</a:t>
            </a:r>
          </a:p>
        </p:txBody>
      </p:sp>
      <p:sp>
        <p:nvSpPr>
          <p:cNvPr id="28" name="Freeform 27"/>
          <p:cNvSpPr>
            <a:spLocks noChangeAspect="1" noEditPoints="1"/>
          </p:cNvSpPr>
          <p:nvPr/>
        </p:nvSpPr>
        <p:spPr bwMode="black">
          <a:xfrm>
            <a:off x="5567816" y="1882258"/>
            <a:ext cx="477884" cy="47594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2C6"/>
          </a:solidFill>
          <a:ln>
            <a:noFill/>
          </a:ln>
          <a:extLst/>
        </p:spPr>
        <p:txBody>
          <a:bodyPr vert="horz" wrap="square" lIns="93260" tIns="46630" rIns="93260" bIns="46630" numCol="1" anchor="t" anchorCtr="0" compatLnSpc="1">
            <a:prstTxWarp prst="textNoShape">
              <a:avLst/>
            </a:prstTxWarp>
          </a:bodyPr>
          <a:lstStyle/>
          <a:p>
            <a:pPr>
              <a:lnSpc>
                <a:spcPct val="90000"/>
              </a:lnSpc>
            </a:pPr>
            <a:endParaRPr lang="en-US" sz="1836" dirty="0"/>
          </a:p>
        </p:txBody>
      </p:sp>
      <p:pic>
        <p:nvPicPr>
          <p:cNvPr id="29" name="Picture 28"/>
          <p:cNvPicPr>
            <a:picLocks noChangeAspect="1"/>
          </p:cNvPicPr>
          <p:nvPr/>
        </p:nvPicPr>
        <p:blipFill>
          <a:blip r:embed="rId5"/>
          <a:stretch>
            <a:fillRect/>
          </a:stretch>
        </p:blipFill>
        <p:spPr>
          <a:xfrm>
            <a:off x="3662269" y="1718618"/>
            <a:ext cx="682179" cy="751024"/>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3720911" y="4358313"/>
            <a:ext cx="514095" cy="592897"/>
          </a:xfrm>
          <a:prstGeom prst="rect">
            <a:avLst/>
          </a:prstGeom>
        </p:spPr>
      </p:pic>
      <p:grpSp>
        <p:nvGrpSpPr>
          <p:cNvPr id="34" name="Group 33"/>
          <p:cNvGrpSpPr/>
          <p:nvPr/>
        </p:nvGrpSpPr>
        <p:grpSpPr>
          <a:xfrm>
            <a:off x="5461047" y="4331704"/>
            <a:ext cx="691422" cy="610828"/>
            <a:chOff x="10042446" y="1555767"/>
            <a:chExt cx="1672172" cy="1672172"/>
          </a:xfrm>
        </p:grpSpPr>
        <p:pic>
          <p:nvPicPr>
            <p:cNvPr id="35" name="Picture 34"/>
            <p:cNvPicPr>
              <a:picLocks noChangeAspect="1"/>
            </p:cNvPicPr>
            <p:nvPr/>
          </p:nvPicPr>
          <p:blipFill>
            <a:blip r:embed="rId7"/>
            <a:stretch>
              <a:fillRect/>
            </a:stretch>
          </p:blipFill>
          <p:spPr>
            <a:xfrm>
              <a:off x="10042446" y="1555767"/>
              <a:ext cx="1672172" cy="1672172"/>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pic>
        <p:nvPicPr>
          <p:cNvPr id="37" name="Picture 36"/>
          <p:cNvPicPr>
            <a:picLocks noChangeAspect="1"/>
          </p:cNvPicPr>
          <p:nvPr/>
        </p:nvPicPr>
        <p:blipFill>
          <a:blip r:embed="rId9"/>
          <a:stretch>
            <a:fillRect/>
          </a:stretch>
        </p:blipFill>
        <p:spPr>
          <a:xfrm>
            <a:off x="3546894" y="5698950"/>
            <a:ext cx="862128" cy="452618"/>
          </a:xfrm>
          <a:prstGeom prst="rect">
            <a:avLst/>
          </a:prstGeom>
        </p:spPr>
      </p:pic>
      <p:pic>
        <p:nvPicPr>
          <p:cNvPr id="38" name="Picture 37"/>
          <p:cNvPicPr>
            <a:picLocks noChangeAspect="1"/>
          </p:cNvPicPr>
          <p:nvPr/>
        </p:nvPicPr>
        <p:blipFill>
          <a:blip r:embed="rId10"/>
          <a:stretch>
            <a:fillRect/>
          </a:stretch>
        </p:blipFill>
        <p:spPr>
          <a:xfrm>
            <a:off x="5537744" y="5638459"/>
            <a:ext cx="538028" cy="573600"/>
          </a:xfrm>
          <a:prstGeom prst="rect">
            <a:avLst/>
          </a:prstGeom>
        </p:spPr>
      </p:pic>
      <p:sp>
        <p:nvSpPr>
          <p:cNvPr id="39" name="Rectangle 38"/>
          <p:cNvSpPr/>
          <p:nvPr/>
        </p:nvSpPr>
        <p:spPr>
          <a:xfrm>
            <a:off x="6949692" y="1622763"/>
            <a:ext cx="5212080" cy="4044184"/>
          </a:xfrm>
          <a:prstGeom prst="rect">
            <a:avLst/>
          </a:prstGeom>
          <a:noFill/>
        </p:spPr>
        <p:txBody>
          <a:bodyPr wrap="square" lIns="182880" tIns="146304" rIns="182880" bIns="146304">
            <a:spAutoFit/>
          </a:bodyPr>
          <a:lstStyle/>
          <a:p>
            <a:pPr>
              <a:lnSpc>
                <a:spcPct val="90000"/>
              </a:lnSpc>
              <a:spcBef>
                <a:spcPts val="1800"/>
              </a:spcBef>
            </a:pPr>
            <a:r>
              <a:rPr lang="en-US" sz="2400" b="1" dirty="0">
                <a:gradFill>
                  <a:gsLst>
                    <a:gs pos="5978">
                      <a:schemeClr val="tx2"/>
                    </a:gs>
                    <a:gs pos="26000">
                      <a:schemeClr val="tx2"/>
                    </a:gs>
                  </a:gsLst>
                  <a:lin ang="5400000" scaled="1"/>
                </a:gradFill>
              </a:rPr>
              <a:t>Arsenal</a:t>
            </a:r>
          </a:p>
          <a:p>
            <a:pPr marL="285750" indent="-285750">
              <a:lnSpc>
                <a:spcPct val="90000"/>
              </a:lnSpc>
              <a:spcBef>
                <a:spcPts val="1800"/>
              </a:spcBef>
              <a:buFont typeface="Wingdings" charset="2"/>
              <a:buChar char="ü"/>
            </a:pPr>
            <a:r>
              <a:rPr lang="en-US" sz="2000" dirty="0">
                <a:gradFill>
                  <a:gsLst>
                    <a:gs pos="31522">
                      <a:schemeClr val="tx1"/>
                    </a:gs>
                    <a:gs pos="26000">
                      <a:schemeClr val="tx1"/>
                    </a:gs>
                  </a:gsLst>
                  <a:lin ang="5400000" scaled="1"/>
                </a:gradFill>
              </a:rPr>
              <a:t>Linux Containers, Windows Server Containers, and Hyper-V </a:t>
            </a:r>
            <a:r>
              <a:rPr lang="en-US" sz="2000" dirty="0" err="1">
                <a:gradFill>
                  <a:gsLst>
                    <a:gs pos="31522">
                      <a:schemeClr val="tx1"/>
                    </a:gs>
                    <a:gs pos="26000">
                      <a:schemeClr val="tx1"/>
                    </a:gs>
                  </a:gsLst>
                  <a:lin ang="5400000" scaled="1"/>
                </a:gradFill>
              </a:rPr>
              <a:t>Issolation</a:t>
            </a:r>
            <a:endParaRPr lang="en-US" sz="2000" dirty="0">
              <a:gradFill>
                <a:gsLst>
                  <a:gs pos="31522">
                    <a:schemeClr val="tx1"/>
                  </a:gs>
                  <a:gs pos="26000">
                    <a:schemeClr val="tx1"/>
                  </a:gs>
                </a:gsLst>
                <a:lin ang="5400000" scaled="1"/>
              </a:gradFill>
            </a:endParaRPr>
          </a:p>
          <a:p>
            <a:pPr marL="285750" indent="-285750">
              <a:lnSpc>
                <a:spcPct val="90000"/>
              </a:lnSpc>
              <a:spcBef>
                <a:spcPts val="1800"/>
              </a:spcBef>
              <a:buFont typeface="Wingdings" charset="2"/>
              <a:buChar char="ü"/>
            </a:pPr>
            <a:r>
              <a:rPr lang="en-US" sz="2000" dirty="0">
                <a:gradFill>
                  <a:gsLst>
                    <a:gs pos="31522">
                      <a:schemeClr val="tx1"/>
                    </a:gs>
                    <a:gs pos="26000">
                      <a:schemeClr val="tx1"/>
                    </a:gs>
                  </a:gsLst>
                  <a:lin ang="5400000" scaled="1"/>
                </a:gradFill>
              </a:rPr>
              <a:t>Run on-premises, on Azure, on other public clouds, service provider clouds</a:t>
            </a:r>
          </a:p>
          <a:p>
            <a:pPr marL="285750" indent="-285750">
              <a:lnSpc>
                <a:spcPct val="90000"/>
              </a:lnSpc>
              <a:spcBef>
                <a:spcPts val="1800"/>
              </a:spcBef>
              <a:buFont typeface="Wingdings" charset="2"/>
              <a:buChar char="ü"/>
            </a:pPr>
            <a:r>
              <a:rPr lang="en-US" sz="2000" dirty="0">
                <a:gradFill>
                  <a:gsLst>
                    <a:gs pos="31522">
                      <a:schemeClr val="tx1"/>
                    </a:gs>
                    <a:gs pos="26000">
                      <a:schemeClr val="tx1"/>
                    </a:gs>
                  </a:gsLst>
                  <a:lin ang="5400000" scaled="1"/>
                </a:gradFill>
              </a:rPr>
              <a:t>Monoliths, Microservices, and other </a:t>
            </a:r>
            <a:br>
              <a:rPr lang="en-US" sz="2000" dirty="0">
                <a:gradFill>
                  <a:gsLst>
                    <a:gs pos="31522">
                      <a:schemeClr val="tx1"/>
                    </a:gs>
                    <a:gs pos="26000">
                      <a:schemeClr val="tx1"/>
                    </a:gs>
                  </a:gsLst>
                  <a:lin ang="5400000" scaled="1"/>
                </a:gradFill>
              </a:rPr>
            </a:br>
            <a:r>
              <a:rPr lang="en-US" sz="2000" dirty="0">
                <a:gradFill>
                  <a:gsLst>
                    <a:gs pos="31522">
                      <a:schemeClr val="tx1"/>
                    </a:gs>
                    <a:gs pos="26000">
                      <a:schemeClr val="tx1"/>
                    </a:gs>
                  </a:gsLst>
                  <a:lin ang="5400000" scaled="1"/>
                </a:gradFill>
              </a:rPr>
              <a:t>app types</a:t>
            </a:r>
          </a:p>
          <a:p>
            <a:pPr marL="285750" indent="-285750">
              <a:lnSpc>
                <a:spcPct val="90000"/>
              </a:lnSpc>
              <a:spcBef>
                <a:spcPts val="1800"/>
              </a:spcBef>
              <a:buFont typeface="Wingdings" charset="2"/>
              <a:buChar char="ü"/>
            </a:pPr>
            <a:r>
              <a:rPr lang="en-US" sz="2000" dirty="0">
                <a:gradFill>
                  <a:gsLst>
                    <a:gs pos="31522">
                      <a:schemeClr val="tx1"/>
                    </a:gs>
                    <a:gs pos="26000">
                      <a:schemeClr val="tx1"/>
                    </a:gs>
                  </a:gsLst>
                  <a:lin ang="5400000" scaled="1"/>
                </a:gradFill>
              </a:rPr>
              <a:t>Development frameworks and environments supported: Microsoft </a:t>
            </a:r>
            <a:br>
              <a:rPr lang="en-US" sz="2000" dirty="0">
                <a:gradFill>
                  <a:gsLst>
                    <a:gs pos="31522">
                      <a:schemeClr val="tx1"/>
                    </a:gs>
                    <a:gs pos="26000">
                      <a:schemeClr val="tx1"/>
                    </a:gs>
                  </a:gsLst>
                  <a:lin ang="5400000" scaled="1"/>
                </a:gradFill>
              </a:rPr>
            </a:br>
            <a:r>
              <a:rPr lang="en-US" sz="2000" dirty="0">
                <a:gradFill>
                  <a:gsLst>
                    <a:gs pos="31522">
                      <a:schemeClr val="tx1"/>
                    </a:gs>
                    <a:gs pos="26000">
                      <a:schemeClr val="tx1"/>
                    </a:gs>
                  </a:gsLst>
                  <a:lin ang="5400000" scaled="1"/>
                </a:gradFill>
              </a:rPr>
              <a:t>and ecosystem</a:t>
            </a:r>
          </a:p>
        </p:txBody>
      </p:sp>
    </p:spTree>
    <p:extLst>
      <p:ext uri="{BB962C8B-B14F-4D97-AF65-F5344CB8AC3E}">
        <p14:creationId xmlns:p14="http://schemas.microsoft.com/office/powerpoint/2010/main" val="18130802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1"/>
          <p:cNvSpPr txBox="1">
            <a:spLocks/>
          </p:cNvSpPr>
          <p:nvPr/>
        </p:nvSpPr>
        <p:spPr>
          <a:xfrm>
            <a:off x="1084374" y="1939946"/>
            <a:ext cx="6779765" cy="1787556"/>
          </a:xfrm>
          <a:prstGeom prst="rect">
            <a:avLst/>
          </a:prstGeom>
        </p:spPr>
        <p:txBody>
          <a:bodyPr vert="horz" wrap="square" lIns="124347" tIns="62174" rIns="124347" bIns="62174" rtlCol="0" anchor="t" anchorCtr="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0000"/>
              </a:lnSpc>
            </a:pPr>
            <a:r>
              <a:rPr lang="en-US" sz="6000" spc="-60" dirty="0">
                <a:gradFill>
                  <a:gsLst>
                    <a:gs pos="3804">
                      <a:schemeClr val="bg1"/>
                    </a:gs>
                    <a:gs pos="12500">
                      <a:schemeClr val="bg1"/>
                    </a:gs>
                  </a:gsLst>
                  <a:lin ang="5400000" scaled="1"/>
                </a:gradFill>
              </a:rPr>
              <a:t>Microsoft Container 		Technologies</a:t>
            </a:r>
          </a:p>
        </p:txBody>
      </p:sp>
    </p:spTree>
    <p:extLst>
      <p:ext uri="{BB962C8B-B14F-4D97-AF65-F5344CB8AC3E}">
        <p14:creationId xmlns:p14="http://schemas.microsoft.com/office/powerpoint/2010/main" val="61026851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Containerized workflow</a:t>
            </a:r>
          </a:p>
        </p:txBody>
      </p:sp>
      <p:sp>
        <p:nvSpPr>
          <p:cNvPr id="351" name="Right Arrow 5"/>
          <p:cNvSpPr/>
          <p:nvPr/>
        </p:nvSpPr>
        <p:spPr>
          <a:xfrm>
            <a:off x="884354" y="1713793"/>
            <a:ext cx="2674833" cy="943906"/>
          </a:xfrm>
          <a:prstGeom prst="rightArrow">
            <a:avLst>
              <a:gd name="adj1" fmla="val 50000"/>
              <a:gd name="adj2" fmla="val 73537"/>
            </a:avLst>
          </a:prstGeom>
          <a:solidFill>
            <a:schemeClr val="accent5"/>
          </a:solidFill>
          <a:ln w="10795" cap="flat" cmpd="sng" algn="ctr">
            <a:noFill/>
            <a:prstDash val="solid"/>
          </a:ln>
          <a:effectLst/>
        </p:spPr>
        <p:txBody>
          <a:bodyPr rot="0" spcFirstLastPara="0" vertOverflow="overflow" horzOverflow="overflow" vert="horz" wrap="square" lIns="91377" tIns="91377" rIns="91377" bIns="91377" numCol="1" spcCol="0" rtlCol="0" fromWordArt="0" anchor="b" anchorCtr="0" forceAA="0" compatLnSpc="1">
            <a:prstTxWarp prst="textNoShape">
              <a:avLst/>
            </a:prstTxWarp>
            <a:noAutofit/>
          </a:bodyPr>
          <a:lstStyle/>
          <a:p>
            <a:pPr algn="r" defTabSz="896214">
              <a:lnSpc>
                <a:spcPct val="90000"/>
              </a:lnSpc>
              <a:defRPr/>
            </a:pPr>
            <a:endParaRPr lang="en-US" sz="1099" kern="0" dirty="0">
              <a:solidFill>
                <a:sysClr val="windowText" lastClr="000000"/>
              </a:solidFill>
              <a:latin typeface="Segoe UI"/>
            </a:endParaRPr>
          </a:p>
        </p:txBody>
      </p:sp>
      <p:pic>
        <p:nvPicPr>
          <p:cNvPr id="352" name="Picture 351"/>
          <p:cNvPicPr>
            <a:picLocks noChangeAspect="1"/>
          </p:cNvPicPr>
          <p:nvPr/>
        </p:nvPicPr>
        <p:blipFill>
          <a:blip r:embed="rId3">
            <a:duotone>
              <a:prstClr val="black"/>
              <a:srgbClr val="0078D7">
                <a:tint val="45000"/>
                <a:satMod val="400000"/>
              </a:srgbClr>
            </a:duotone>
          </a:blip>
          <a:stretch>
            <a:fillRect/>
          </a:stretch>
        </p:blipFill>
        <p:spPr>
          <a:xfrm>
            <a:off x="1484776" y="1831392"/>
            <a:ext cx="599804" cy="625508"/>
          </a:xfrm>
          <a:prstGeom prst="rect">
            <a:avLst/>
          </a:prstGeom>
        </p:spPr>
      </p:pic>
      <p:cxnSp>
        <p:nvCxnSpPr>
          <p:cNvPr id="353" name="Straight Arrow Connector 352"/>
          <p:cNvCxnSpPr>
            <a:cxnSpLocks/>
          </p:cNvCxnSpPr>
          <p:nvPr/>
        </p:nvCxnSpPr>
        <p:spPr>
          <a:xfrm>
            <a:off x="4208243" y="2848367"/>
            <a:ext cx="786998" cy="669878"/>
          </a:xfrm>
          <a:prstGeom prst="straightConnector1">
            <a:avLst/>
          </a:prstGeom>
          <a:noFill/>
          <a:ln w="76200" cap="flat" cmpd="sng" algn="ctr">
            <a:solidFill>
              <a:schemeClr val="accent5"/>
            </a:solidFill>
            <a:prstDash val="solid"/>
            <a:headEnd type="triangle" w="med" len="lg"/>
            <a:tailEnd type="triangle" w="med" len="lg"/>
          </a:ln>
          <a:effectLst/>
        </p:spPr>
      </p:cxnSp>
      <p:grpSp>
        <p:nvGrpSpPr>
          <p:cNvPr id="354" name="Group 353"/>
          <p:cNvGrpSpPr/>
          <p:nvPr/>
        </p:nvGrpSpPr>
        <p:grpSpPr>
          <a:xfrm>
            <a:off x="3683030" y="2576074"/>
            <a:ext cx="532334" cy="311336"/>
            <a:chOff x="4227749" y="3121751"/>
            <a:chExt cx="532409" cy="311380"/>
          </a:xfrm>
        </p:grpSpPr>
        <p:grpSp>
          <p:nvGrpSpPr>
            <p:cNvPr id="355" name="Group 354"/>
            <p:cNvGrpSpPr>
              <a:grpSpLocks noChangeAspect="1"/>
            </p:cNvGrpSpPr>
            <p:nvPr/>
          </p:nvGrpSpPr>
          <p:grpSpPr>
            <a:xfrm>
              <a:off x="4227749" y="3180454"/>
              <a:ext cx="450741" cy="252677"/>
              <a:chOff x="3523102" y="1791568"/>
              <a:chExt cx="6746733" cy="3782104"/>
            </a:xfrm>
            <a:solidFill>
              <a:srgbClr val="002060"/>
            </a:solidFill>
          </p:grpSpPr>
          <p:sp>
            <p:nvSpPr>
              <p:cNvPr id="357" name="Rectangle 356"/>
              <p:cNvSpPr/>
              <p:nvPr/>
            </p:nvSpPr>
            <p:spPr>
              <a:xfrm>
                <a:off x="3757139" y="2148421"/>
                <a:ext cx="6278658" cy="3068399"/>
              </a:xfrm>
              <a:prstGeom prst="rect">
                <a:avLst/>
              </a:prstGeom>
              <a:grpFill/>
              <a:ln w="10795" cap="flat" cmpd="sng" algn="ctr">
                <a:noFill/>
                <a:prstDash val="solid"/>
              </a:ln>
              <a:effectLst/>
            </p:spPr>
            <p:txBody>
              <a:bodyPr rtlCol="0" anchor="ctr"/>
              <a:lstStyle/>
              <a:p>
                <a:pPr algn="ctr" defTabSz="1218936">
                  <a:lnSpc>
                    <a:spcPct val="90000"/>
                  </a:lnSpc>
                  <a:defRPr/>
                </a:pPr>
                <a:endParaRPr lang="en-US" sz="1764" kern="0" dirty="0">
                  <a:solidFill>
                    <a:sysClr val="windowText" lastClr="000000"/>
                  </a:solidFill>
                  <a:latin typeface="Calibri" panose="020F0502020204030204"/>
                </a:endParaRPr>
              </a:p>
            </p:txBody>
          </p:sp>
          <p:sp>
            <p:nvSpPr>
              <p:cNvPr id="358"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ctr"/>
              <a:lstStyle/>
              <a:p>
                <a:pPr algn="ctr" defTabSz="1218936">
                  <a:lnSpc>
                    <a:spcPct val="90000"/>
                  </a:lnSpc>
                  <a:defRPr/>
                </a:pPr>
                <a:endParaRPr lang="en-US" sz="1764" kern="0" dirty="0">
                  <a:solidFill>
                    <a:sysClr val="windowText" lastClr="000000"/>
                  </a:solidFill>
                  <a:latin typeface="Calibri" panose="020F0502020204030204"/>
                </a:endParaRPr>
              </a:p>
            </p:txBody>
          </p:sp>
          <p:sp>
            <p:nvSpPr>
              <p:cNvPr id="359"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ctr"/>
              <a:lstStyle/>
              <a:p>
                <a:pPr algn="ctr" defTabSz="1218936">
                  <a:lnSpc>
                    <a:spcPct val="90000"/>
                  </a:lnSpc>
                  <a:defRPr/>
                </a:pPr>
                <a:endParaRPr lang="en-US" sz="1764" kern="0" dirty="0">
                  <a:solidFill>
                    <a:sysClr val="windowText" lastClr="000000"/>
                  </a:solidFill>
                  <a:latin typeface="Calibri" panose="020F0502020204030204"/>
                </a:endParaRPr>
              </a:p>
            </p:txBody>
          </p:sp>
        </p:grpSp>
        <p:pic>
          <p:nvPicPr>
            <p:cNvPr id="356" name="Picture 355"/>
            <p:cNvPicPr>
              <a:picLocks noChangeAspect="1"/>
            </p:cNvPicPr>
            <p:nvPr/>
          </p:nvPicPr>
          <p:blipFill>
            <a:blip r:embed="rId4"/>
            <a:stretch>
              <a:fillRect/>
            </a:stretch>
          </p:blipFill>
          <p:spPr>
            <a:xfrm>
              <a:off x="4271287" y="3121751"/>
              <a:ext cx="488871" cy="273622"/>
            </a:xfrm>
            <a:prstGeom prst="rect">
              <a:avLst/>
            </a:prstGeom>
          </p:spPr>
        </p:pic>
      </p:grpSp>
      <p:sp>
        <p:nvSpPr>
          <p:cNvPr id="360" name="Right Arrow 5"/>
          <p:cNvSpPr/>
          <p:nvPr/>
        </p:nvSpPr>
        <p:spPr>
          <a:xfrm>
            <a:off x="3029778" y="1713793"/>
            <a:ext cx="2674833" cy="943906"/>
          </a:xfrm>
          <a:prstGeom prst="rightArrow">
            <a:avLst>
              <a:gd name="adj1" fmla="val 50000"/>
              <a:gd name="adj2" fmla="val 73537"/>
            </a:avLst>
          </a:prstGeom>
          <a:solidFill>
            <a:schemeClr val="accent5"/>
          </a:solidFill>
          <a:ln w="10795" cap="flat" cmpd="sng" algn="ctr">
            <a:noFill/>
            <a:prstDash val="solid"/>
          </a:ln>
          <a:effectLst/>
        </p:spPr>
        <p:txBody>
          <a:bodyPr rot="0" spcFirstLastPara="0" vertOverflow="overflow" horzOverflow="overflow" vert="horz" wrap="square" lIns="91377" tIns="91377" rIns="91377" bIns="91377" numCol="1" spcCol="0" rtlCol="0" fromWordArt="0" anchor="b" anchorCtr="0" forceAA="0" compatLnSpc="1">
            <a:prstTxWarp prst="textNoShape">
              <a:avLst/>
            </a:prstTxWarp>
            <a:noAutofit/>
          </a:bodyPr>
          <a:lstStyle/>
          <a:p>
            <a:pPr algn="r" defTabSz="896214">
              <a:lnSpc>
                <a:spcPct val="90000"/>
              </a:lnSpc>
              <a:defRPr/>
            </a:pPr>
            <a:endParaRPr lang="en-US" sz="1099" kern="0" dirty="0">
              <a:solidFill>
                <a:sysClr val="windowText" lastClr="000000"/>
              </a:solidFill>
              <a:latin typeface="Segoe UI"/>
            </a:endParaRPr>
          </a:p>
        </p:txBody>
      </p:sp>
      <p:grpSp>
        <p:nvGrpSpPr>
          <p:cNvPr id="361" name="Group 360"/>
          <p:cNvGrpSpPr/>
          <p:nvPr/>
        </p:nvGrpSpPr>
        <p:grpSpPr>
          <a:xfrm>
            <a:off x="2778363" y="1451838"/>
            <a:ext cx="1483488" cy="1487781"/>
            <a:chOff x="2777875" y="1451550"/>
            <a:chExt cx="1483698" cy="1487994"/>
          </a:xfrm>
        </p:grpSpPr>
        <p:sp>
          <p:nvSpPr>
            <p:cNvPr id="362" name="Rounded Rectangle 12"/>
            <p:cNvSpPr/>
            <p:nvPr/>
          </p:nvSpPr>
          <p:spPr>
            <a:xfrm>
              <a:off x="2777875" y="1461030"/>
              <a:ext cx="1483698" cy="1478514"/>
            </a:xfrm>
            <a:prstGeom prst="roundRect">
              <a:avLst>
                <a:gd name="adj" fmla="val 5783"/>
              </a:avLst>
            </a:prstGeom>
            <a:solidFill>
              <a:schemeClr val="tx1"/>
            </a:solidFill>
            <a:ln w="28575" cap="flat" cmpd="sng" algn="ctr">
              <a:solidFill>
                <a:srgbClr val="FFFFFF">
                  <a:lumMod val="75000"/>
                </a:srgbClr>
              </a:solidFill>
              <a:prstDash val="solid"/>
            </a:ln>
            <a:effectLst/>
          </p:spPr>
          <p:txBody>
            <a:bodyPr rot="0" spcFirstLastPara="0" vertOverflow="overflow" horzOverflow="overflow" vert="horz" wrap="square" lIns="91377" tIns="91377" rIns="91377" bIns="91377" numCol="1" spcCol="0" rtlCol="0" fromWordArt="0" anchor="b" anchorCtr="0" forceAA="0" compatLnSpc="1">
              <a:prstTxWarp prst="textNoShape">
                <a:avLst/>
              </a:prstTxWarp>
              <a:noAutofit/>
            </a:bodyPr>
            <a:lstStyle/>
            <a:p>
              <a:pPr algn="r" defTabSz="896214">
                <a:lnSpc>
                  <a:spcPct val="90000"/>
                </a:lnSpc>
                <a:defRPr/>
              </a:pPr>
              <a:endParaRPr lang="en-US" sz="1099" kern="0" dirty="0">
                <a:solidFill>
                  <a:sysClr val="windowText" lastClr="000000"/>
                </a:solidFill>
                <a:latin typeface="Segoe UI"/>
              </a:endParaRPr>
            </a:p>
          </p:txBody>
        </p:sp>
        <p:sp>
          <p:nvSpPr>
            <p:cNvPr id="363" name="TextBox 362"/>
            <p:cNvSpPr txBox="1"/>
            <p:nvPr/>
          </p:nvSpPr>
          <p:spPr>
            <a:xfrm>
              <a:off x="2825969" y="1794022"/>
              <a:ext cx="1387510" cy="899200"/>
            </a:xfrm>
            <a:prstGeom prst="rect">
              <a:avLst/>
            </a:prstGeom>
          </p:spPr>
          <p:txBody>
            <a:bodyPr vert="horz" wrap="square" lIns="91377" tIns="91377" rIns="91377" bIns="91377" rtlCol="0" anchor="t">
              <a:noAutofit/>
            </a:bodyPr>
            <a:lstStyle/>
            <a:p>
              <a:pPr marL="233160" indent="-233160" algn="ctr" defTabSz="896214">
                <a:lnSpc>
                  <a:spcPct val="90000"/>
                </a:lnSpc>
                <a:defRPr/>
              </a:pPr>
              <a:r>
                <a:rPr lang="en-US" sz="1599" kern="0" dirty="0">
                  <a:gradFill>
                    <a:gsLst>
                      <a:gs pos="53804">
                        <a:schemeClr val="bg1"/>
                      </a:gs>
                      <a:gs pos="72000">
                        <a:schemeClr val="bg1"/>
                      </a:gs>
                    </a:gsLst>
                  </a:gradFill>
                  <a:latin typeface="Segoe UI"/>
                  <a:ea typeface="Segoe UI" panose="020B0502040204020203" pitchFamily="34" charset="0"/>
                  <a:cs typeface="Segoe UI" panose="020B0502040204020203" pitchFamily="34" charset="0"/>
                </a:rPr>
                <a:t>Build/CI,</a:t>
              </a:r>
            </a:p>
            <a:p>
              <a:pPr marL="233160" indent="-233160" algn="ctr" defTabSz="896214">
                <a:lnSpc>
                  <a:spcPct val="90000"/>
                </a:lnSpc>
                <a:defRPr/>
              </a:pPr>
              <a:r>
                <a:rPr lang="en-US" sz="1599" kern="0" dirty="0">
                  <a:gradFill>
                    <a:gsLst>
                      <a:gs pos="53804">
                        <a:schemeClr val="bg1"/>
                      </a:gs>
                      <a:gs pos="72000">
                        <a:schemeClr val="bg1"/>
                      </a:gs>
                    </a:gsLst>
                  </a:gradFill>
                  <a:latin typeface="Segoe UI"/>
                  <a:ea typeface="Segoe UI" panose="020B0502040204020203" pitchFamily="34" charset="0"/>
                  <a:cs typeface="Segoe UI" panose="020B0502040204020203" pitchFamily="34" charset="0"/>
                </a:rPr>
                <a:t>Integrate,</a:t>
              </a:r>
            </a:p>
            <a:p>
              <a:pPr marL="233160" indent="-233160" algn="ctr" defTabSz="896214">
                <a:lnSpc>
                  <a:spcPct val="90000"/>
                </a:lnSpc>
                <a:defRPr/>
              </a:pPr>
              <a:r>
                <a:rPr lang="en-US" sz="1599" kern="0" dirty="0">
                  <a:gradFill>
                    <a:gsLst>
                      <a:gs pos="53804">
                        <a:schemeClr val="bg1"/>
                      </a:gs>
                      <a:gs pos="72000">
                        <a:schemeClr val="bg1"/>
                      </a:gs>
                    </a:gsLst>
                  </a:gradFill>
                  <a:latin typeface="Segoe UI"/>
                  <a:ea typeface="Segoe UI" panose="020B0502040204020203" pitchFamily="34" charset="0"/>
                  <a:cs typeface="Segoe UI" panose="020B0502040204020203" pitchFamily="34" charset="0"/>
                </a:rPr>
                <a:t>Test</a:t>
              </a:r>
            </a:p>
          </p:txBody>
        </p:sp>
        <p:sp>
          <p:nvSpPr>
            <p:cNvPr id="364" name="TextBox 363"/>
            <p:cNvSpPr txBox="1"/>
            <p:nvPr/>
          </p:nvSpPr>
          <p:spPr>
            <a:xfrm>
              <a:off x="3081795" y="1451550"/>
              <a:ext cx="967141" cy="390626"/>
            </a:xfrm>
            <a:prstGeom prst="rect">
              <a:avLst/>
            </a:prstGeom>
          </p:spPr>
          <p:txBody>
            <a:bodyPr vert="horz" wrap="square" lIns="91377" tIns="91377" rIns="91377" bIns="91377" rtlCol="0" anchor="t">
              <a:noAutofit/>
            </a:bodyPr>
            <a:lstStyle/>
            <a:p>
              <a:pPr marL="233160" indent="-233160" algn="ctr" defTabSz="896214">
                <a:lnSpc>
                  <a:spcPct val="90000"/>
                </a:lnSpc>
                <a:defRPr/>
              </a:pPr>
              <a:r>
                <a:rPr lang="en-US" sz="2000" b="1" kern="0" dirty="0">
                  <a:gradFill>
                    <a:gsLst>
                      <a:gs pos="53804">
                        <a:schemeClr val="bg1"/>
                      </a:gs>
                      <a:gs pos="72000">
                        <a:schemeClr val="bg1"/>
                      </a:gs>
                    </a:gsLst>
                  </a:gradFill>
                  <a:latin typeface="Segoe UI"/>
                  <a:ea typeface="Segoe UI" panose="020B0502040204020203" pitchFamily="34" charset="0"/>
                  <a:cs typeface="Segoe UI" panose="020B0502040204020203" pitchFamily="34" charset="0"/>
                </a:rPr>
                <a:t>3.</a:t>
              </a:r>
            </a:p>
          </p:txBody>
        </p:sp>
      </p:grpSp>
      <p:sp>
        <p:nvSpPr>
          <p:cNvPr id="366" name="Right Arrow 5"/>
          <p:cNvSpPr/>
          <p:nvPr/>
        </p:nvSpPr>
        <p:spPr>
          <a:xfrm rot="16200000">
            <a:off x="378731" y="3360524"/>
            <a:ext cx="1913819" cy="943906"/>
          </a:xfrm>
          <a:prstGeom prst="rightArrow">
            <a:avLst>
              <a:gd name="adj1" fmla="val 50000"/>
              <a:gd name="adj2" fmla="val 73537"/>
            </a:avLst>
          </a:prstGeom>
          <a:solidFill>
            <a:schemeClr val="accent5"/>
          </a:solidFill>
          <a:ln w="10795" cap="flat" cmpd="sng" algn="ctr">
            <a:noFill/>
            <a:prstDash val="solid"/>
          </a:ln>
          <a:effectLst/>
        </p:spPr>
        <p:txBody>
          <a:bodyPr rot="0" spcFirstLastPara="0" vertOverflow="overflow" horzOverflow="overflow" vert="horz" wrap="square" lIns="91377" tIns="91377" rIns="91377" bIns="91377" numCol="1" spcCol="0" rtlCol="0" fromWordArt="0" anchor="b" anchorCtr="0" forceAA="0" compatLnSpc="1">
            <a:prstTxWarp prst="textNoShape">
              <a:avLst/>
            </a:prstTxWarp>
            <a:noAutofit/>
          </a:bodyPr>
          <a:lstStyle/>
          <a:p>
            <a:pPr algn="r" defTabSz="896214">
              <a:lnSpc>
                <a:spcPct val="90000"/>
              </a:lnSpc>
              <a:defRPr/>
            </a:pPr>
            <a:endParaRPr lang="en-US" sz="1099" kern="0" dirty="0">
              <a:solidFill>
                <a:sysClr val="windowText" lastClr="000000"/>
              </a:solidFill>
              <a:latin typeface="Segoe UI"/>
            </a:endParaRPr>
          </a:p>
        </p:txBody>
      </p:sp>
      <p:pic>
        <p:nvPicPr>
          <p:cNvPr id="367" name="Picture 366"/>
          <p:cNvPicPr>
            <a:picLocks noChangeAspect="1"/>
          </p:cNvPicPr>
          <p:nvPr/>
        </p:nvPicPr>
        <p:blipFill>
          <a:blip r:embed="rId3">
            <a:duotone>
              <a:prstClr val="black"/>
              <a:srgbClr val="0078D7">
                <a:tint val="45000"/>
                <a:satMod val="400000"/>
              </a:srgbClr>
            </a:duotone>
          </a:blip>
          <a:stretch>
            <a:fillRect/>
          </a:stretch>
        </p:blipFill>
        <p:spPr>
          <a:xfrm>
            <a:off x="1080952" y="4804791"/>
            <a:ext cx="599804" cy="625508"/>
          </a:xfrm>
          <a:prstGeom prst="rect">
            <a:avLst/>
          </a:prstGeom>
        </p:spPr>
      </p:pic>
      <p:grpSp>
        <p:nvGrpSpPr>
          <p:cNvPr id="368" name="Group 367"/>
          <p:cNvGrpSpPr/>
          <p:nvPr/>
        </p:nvGrpSpPr>
        <p:grpSpPr>
          <a:xfrm>
            <a:off x="301108" y="4780730"/>
            <a:ext cx="2573430" cy="1786500"/>
            <a:chOff x="300269" y="4780912"/>
            <a:chExt cx="2573794" cy="1786754"/>
          </a:xfrm>
        </p:grpSpPr>
        <p:sp>
          <p:nvSpPr>
            <p:cNvPr id="369" name="Rounded Rectangle 11"/>
            <p:cNvSpPr/>
            <p:nvPr/>
          </p:nvSpPr>
          <p:spPr>
            <a:xfrm>
              <a:off x="300269" y="4780912"/>
              <a:ext cx="2573794" cy="1786754"/>
            </a:xfrm>
            <a:prstGeom prst="roundRect">
              <a:avLst>
                <a:gd name="adj" fmla="val 5783"/>
              </a:avLst>
            </a:prstGeom>
            <a:solidFill>
              <a:schemeClr val="tx1"/>
            </a:solidFill>
            <a:ln w="28575" cap="flat" cmpd="sng" algn="ctr">
              <a:solidFill>
                <a:srgbClr val="FFFFFF">
                  <a:lumMod val="75000"/>
                </a:srgbClr>
              </a:solidFill>
              <a:prstDash val="solid"/>
            </a:ln>
            <a:effectLst/>
          </p:spPr>
          <p:txBody>
            <a:bodyPr rot="0" spcFirstLastPara="0" vertOverflow="overflow" horzOverflow="overflow" vert="horz" wrap="square" lIns="91377" tIns="91377" rIns="91377" bIns="91377" numCol="1" spcCol="0" rtlCol="0" fromWordArt="0" anchor="b" anchorCtr="0" forceAA="0" compatLnSpc="1">
              <a:prstTxWarp prst="textNoShape">
                <a:avLst/>
              </a:prstTxWarp>
              <a:noAutofit/>
            </a:bodyPr>
            <a:lstStyle/>
            <a:p>
              <a:pPr algn="r" defTabSz="896214">
                <a:lnSpc>
                  <a:spcPct val="90000"/>
                </a:lnSpc>
                <a:defRPr/>
              </a:pPr>
              <a:endParaRPr lang="en-US" sz="1099" kern="0" dirty="0">
                <a:solidFill>
                  <a:sysClr val="windowText" lastClr="000000"/>
                </a:solidFill>
                <a:latin typeface="Segoe UI"/>
              </a:endParaRPr>
            </a:p>
          </p:txBody>
        </p:sp>
        <p:grpSp>
          <p:nvGrpSpPr>
            <p:cNvPr id="370" name="Group 369"/>
            <p:cNvGrpSpPr/>
            <p:nvPr/>
          </p:nvGrpSpPr>
          <p:grpSpPr>
            <a:xfrm>
              <a:off x="1756065" y="5902498"/>
              <a:ext cx="658373" cy="378242"/>
              <a:chOff x="2195243" y="5902498"/>
              <a:chExt cx="658373" cy="378242"/>
            </a:xfrm>
          </p:grpSpPr>
          <p:sp>
            <p:nvSpPr>
              <p:cNvPr id="382" name="Rectangle 30"/>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lnSpc>
                    <a:spcPct val="90000"/>
                  </a:lnSpc>
                  <a:defRPr/>
                </a:pPr>
                <a:endParaRPr lang="en-US" kern="0" dirty="0">
                  <a:solidFill>
                    <a:sysClr val="windowText" lastClr="000000"/>
                  </a:solidFill>
                  <a:latin typeface="Calibri" panose="020F0502020204030204"/>
                </a:endParaRPr>
              </a:p>
            </p:txBody>
          </p:sp>
          <p:sp>
            <p:nvSpPr>
              <p:cNvPr id="383" name="Oval 31"/>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lnSpc>
                    <a:spcPct val="90000"/>
                  </a:lnSpc>
                  <a:defRPr/>
                </a:pPr>
                <a:endParaRPr lang="en-US" kern="0" dirty="0">
                  <a:solidFill>
                    <a:sysClr val="windowText" lastClr="000000"/>
                  </a:solidFill>
                  <a:latin typeface="Calibri" panose="020F0502020204030204"/>
                </a:endParaRPr>
              </a:p>
            </p:txBody>
          </p:sp>
          <p:sp>
            <p:nvSpPr>
              <p:cNvPr id="384" name="Rectangle 32"/>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lnSpc>
                    <a:spcPct val="90000"/>
                  </a:lnSpc>
                  <a:defRPr/>
                </a:pPr>
                <a:endParaRPr lang="en-US" kern="0" dirty="0">
                  <a:solidFill>
                    <a:sysClr val="windowText" lastClr="000000"/>
                  </a:solidFill>
                  <a:latin typeface="Calibri" panose="020F0502020204030204"/>
                </a:endParaRPr>
              </a:p>
            </p:txBody>
          </p:sp>
          <p:sp>
            <p:nvSpPr>
              <p:cNvPr id="385" name="Freeform 33"/>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lnSpc>
                    <a:spcPct val="90000"/>
                  </a:lnSpc>
                  <a:defRPr/>
                </a:pPr>
                <a:endParaRPr lang="en-US" kern="0" dirty="0">
                  <a:solidFill>
                    <a:sysClr val="windowText" lastClr="000000"/>
                  </a:solidFill>
                  <a:latin typeface="Calibri" panose="020F0502020204030204"/>
                </a:endParaRPr>
              </a:p>
            </p:txBody>
          </p:sp>
          <p:sp>
            <p:nvSpPr>
              <p:cNvPr id="386" name="Freeform 38"/>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lnSpc>
                    <a:spcPct val="90000"/>
                  </a:lnSpc>
                  <a:defRPr/>
                </a:pPr>
                <a:endParaRPr lang="en-US" kern="0" dirty="0">
                  <a:solidFill>
                    <a:sysClr val="windowText" lastClr="000000"/>
                  </a:solidFill>
                  <a:latin typeface="Calibri" panose="020F0502020204030204"/>
                </a:endParaRPr>
              </a:p>
            </p:txBody>
          </p:sp>
          <p:sp>
            <p:nvSpPr>
              <p:cNvPr id="387" name="Freeform 39"/>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lnSpc>
                    <a:spcPct val="90000"/>
                  </a:lnSpc>
                  <a:defRPr/>
                </a:pPr>
                <a:endParaRPr lang="en-US" kern="0" dirty="0">
                  <a:solidFill>
                    <a:sysClr val="windowText" lastClr="000000"/>
                  </a:solidFill>
                  <a:latin typeface="Calibri" panose="020F0502020204030204"/>
                </a:endParaRPr>
              </a:p>
            </p:txBody>
          </p:sp>
        </p:grpSp>
        <p:grpSp>
          <p:nvGrpSpPr>
            <p:cNvPr id="371" name="Group 370"/>
            <p:cNvGrpSpPr/>
            <p:nvPr/>
          </p:nvGrpSpPr>
          <p:grpSpPr>
            <a:xfrm>
              <a:off x="606413" y="5902498"/>
              <a:ext cx="658373" cy="378242"/>
              <a:chOff x="1392286" y="5902498"/>
              <a:chExt cx="658373" cy="378242"/>
            </a:xfrm>
          </p:grpSpPr>
          <p:sp>
            <p:nvSpPr>
              <p:cNvPr id="374" name="Rectangle 34"/>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lnSpc>
                    <a:spcPct val="90000"/>
                  </a:lnSpc>
                  <a:defRPr/>
                </a:pPr>
                <a:endParaRPr lang="en-US" kern="0" dirty="0">
                  <a:solidFill>
                    <a:sysClr val="windowText" lastClr="000000"/>
                  </a:solidFill>
                  <a:latin typeface="Calibri" panose="020F0502020204030204"/>
                </a:endParaRPr>
              </a:p>
            </p:txBody>
          </p:sp>
          <p:sp>
            <p:nvSpPr>
              <p:cNvPr id="375" name="Oval 35"/>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lnSpc>
                    <a:spcPct val="90000"/>
                  </a:lnSpc>
                  <a:defRPr/>
                </a:pPr>
                <a:endParaRPr lang="en-US" kern="0" dirty="0">
                  <a:solidFill>
                    <a:sysClr val="windowText" lastClr="000000"/>
                  </a:solidFill>
                  <a:latin typeface="Calibri" panose="020F0502020204030204"/>
                </a:endParaRPr>
              </a:p>
            </p:txBody>
          </p:sp>
          <p:sp>
            <p:nvSpPr>
              <p:cNvPr id="376" name="Rectangle 36"/>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lnSpc>
                    <a:spcPct val="90000"/>
                  </a:lnSpc>
                  <a:defRPr/>
                </a:pPr>
                <a:endParaRPr lang="en-US" kern="0" dirty="0">
                  <a:solidFill>
                    <a:sysClr val="windowText" lastClr="000000"/>
                  </a:solidFill>
                  <a:latin typeface="Calibri" panose="020F0502020204030204"/>
                </a:endParaRPr>
              </a:p>
            </p:txBody>
          </p:sp>
          <p:sp>
            <p:nvSpPr>
              <p:cNvPr id="377" name="Freeform 37"/>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lnSpc>
                    <a:spcPct val="90000"/>
                  </a:lnSpc>
                  <a:defRPr/>
                </a:pPr>
                <a:endParaRPr lang="en-US" kern="0" dirty="0">
                  <a:solidFill>
                    <a:sysClr val="windowText" lastClr="000000"/>
                  </a:solidFill>
                  <a:latin typeface="Calibri" panose="020F0502020204030204"/>
                </a:endParaRPr>
              </a:p>
            </p:txBody>
          </p:sp>
          <p:sp>
            <p:nvSpPr>
              <p:cNvPr id="378" name="Freeform 40"/>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lnSpc>
                    <a:spcPct val="90000"/>
                  </a:lnSpc>
                  <a:defRPr/>
                </a:pPr>
                <a:endParaRPr lang="en-US" kern="0" dirty="0">
                  <a:solidFill>
                    <a:sysClr val="windowText" lastClr="000000"/>
                  </a:solidFill>
                  <a:latin typeface="Calibri" panose="020F0502020204030204"/>
                </a:endParaRPr>
              </a:p>
            </p:txBody>
          </p:sp>
          <p:sp>
            <p:nvSpPr>
              <p:cNvPr id="379" name="Freeform 41"/>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lnSpc>
                    <a:spcPct val="90000"/>
                  </a:lnSpc>
                  <a:defRPr/>
                </a:pPr>
                <a:endParaRPr lang="en-US" kern="0" dirty="0">
                  <a:solidFill>
                    <a:sysClr val="windowText" lastClr="000000"/>
                  </a:solidFill>
                  <a:latin typeface="Calibri" panose="020F0502020204030204"/>
                </a:endParaRPr>
              </a:p>
            </p:txBody>
          </p:sp>
          <p:sp>
            <p:nvSpPr>
              <p:cNvPr id="380" name="Freeform 42"/>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lnSpc>
                    <a:spcPct val="90000"/>
                  </a:lnSpc>
                  <a:defRPr/>
                </a:pPr>
                <a:endParaRPr lang="en-US" kern="0" dirty="0">
                  <a:solidFill>
                    <a:sysClr val="windowText" lastClr="000000"/>
                  </a:solidFill>
                  <a:latin typeface="Calibri" panose="020F0502020204030204"/>
                </a:endParaRPr>
              </a:p>
            </p:txBody>
          </p:sp>
          <p:sp>
            <p:nvSpPr>
              <p:cNvPr id="381" name="Freeform 43"/>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lnSpc>
                    <a:spcPct val="90000"/>
                  </a:lnSpc>
                  <a:defRPr/>
                </a:pPr>
                <a:endParaRPr lang="en-US" kern="0" dirty="0">
                  <a:solidFill>
                    <a:sysClr val="windowText" lastClr="000000"/>
                  </a:solidFill>
                  <a:latin typeface="Calibri" panose="020F0502020204030204"/>
                </a:endParaRPr>
              </a:p>
            </p:txBody>
          </p:sp>
        </p:grpSp>
        <p:sp>
          <p:nvSpPr>
            <p:cNvPr id="372" name="TextBox 371"/>
            <p:cNvSpPr txBox="1"/>
            <p:nvPr/>
          </p:nvSpPr>
          <p:spPr>
            <a:xfrm>
              <a:off x="392889" y="4975020"/>
              <a:ext cx="726628" cy="390626"/>
            </a:xfrm>
            <a:prstGeom prst="rect">
              <a:avLst/>
            </a:prstGeom>
          </p:spPr>
          <p:txBody>
            <a:bodyPr vert="horz" wrap="square" lIns="91377" tIns="91377" rIns="91377" bIns="91377" rtlCol="0" anchor="t">
              <a:noAutofit/>
            </a:bodyPr>
            <a:lstStyle/>
            <a:p>
              <a:pPr marL="233160" indent="-233160" algn="ctr" defTabSz="896214">
                <a:lnSpc>
                  <a:spcPct val="90000"/>
                </a:lnSpc>
                <a:defRPr/>
              </a:pPr>
              <a:r>
                <a:rPr lang="en-US" sz="2000" b="1" kern="0" dirty="0">
                  <a:gradFill>
                    <a:gsLst>
                      <a:gs pos="53804">
                        <a:schemeClr val="bg1"/>
                      </a:gs>
                      <a:gs pos="72000">
                        <a:schemeClr val="bg1"/>
                      </a:gs>
                    </a:gsLst>
                  </a:gradFill>
                  <a:latin typeface="Segoe UI"/>
                  <a:ea typeface="Segoe UI" panose="020B0502040204020203" pitchFamily="34" charset="0"/>
                  <a:cs typeface="Segoe UI" panose="020B0502040204020203" pitchFamily="34" charset="0"/>
                </a:rPr>
                <a:t>1.</a:t>
              </a:r>
            </a:p>
          </p:txBody>
        </p:sp>
      </p:grpSp>
      <p:sp>
        <p:nvSpPr>
          <p:cNvPr id="388" name="Right Arrow 5"/>
          <p:cNvSpPr/>
          <p:nvPr/>
        </p:nvSpPr>
        <p:spPr>
          <a:xfrm>
            <a:off x="5620200" y="1703008"/>
            <a:ext cx="2040795" cy="943906"/>
          </a:xfrm>
          <a:prstGeom prst="rightArrow">
            <a:avLst>
              <a:gd name="adj1" fmla="val 50000"/>
              <a:gd name="adj2" fmla="val 73537"/>
            </a:avLst>
          </a:prstGeom>
          <a:solidFill>
            <a:schemeClr val="accent5"/>
          </a:solidFill>
          <a:ln w="10795" cap="flat" cmpd="sng" algn="ctr">
            <a:noFill/>
            <a:prstDash val="solid"/>
          </a:ln>
          <a:effectLst/>
        </p:spPr>
        <p:txBody>
          <a:bodyPr rot="0" spcFirstLastPara="0" vertOverflow="overflow" horzOverflow="overflow" vert="horz" wrap="square" lIns="91377" tIns="91377" rIns="91377" bIns="91377" numCol="1" spcCol="0" rtlCol="0" fromWordArt="0" anchor="b" anchorCtr="0" forceAA="0" compatLnSpc="1">
            <a:prstTxWarp prst="textNoShape">
              <a:avLst/>
            </a:prstTxWarp>
            <a:noAutofit/>
          </a:bodyPr>
          <a:lstStyle/>
          <a:p>
            <a:pPr algn="r" defTabSz="896214">
              <a:lnSpc>
                <a:spcPct val="90000"/>
              </a:lnSpc>
              <a:defRPr/>
            </a:pPr>
            <a:endParaRPr lang="en-US" sz="1099" kern="0" dirty="0">
              <a:solidFill>
                <a:sysClr val="windowText" lastClr="000000"/>
              </a:solidFill>
              <a:latin typeface="Segoe UI"/>
            </a:endParaRPr>
          </a:p>
        </p:txBody>
      </p:sp>
      <p:sp>
        <p:nvSpPr>
          <p:cNvPr id="389" name="Freeform: Shape 388"/>
          <p:cNvSpPr/>
          <p:nvPr/>
        </p:nvSpPr>
        <p:spPr>
          <a:xfrm rot="16200000">
            <a:off x="6758879" y="2587566"/>
            <a:ext cx="4421067" cy="1202108"/>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7029" h="1202278">
                <a:moveTo>
                  <a:pt x="4387029" y="881005"/>
                </a:moveTo>
                <a:lnTo>
                  <a:pt x="4387029" y="1202278"/>
                </a:lnTo>
                <a:lnTo>
                  <a:pt x="4714" y="1202278"/>
                </a:lnTo>
                <a:lnTo>
                  <a:pt x="4714" y="885097"/>
                </a:lnTo>
                <a:lnTo>
                  <a:pt x="0" y="885083"/>
                </a:lnTo>
                <a:lnTo>
                  <a:pt x="4714" y="883793"/>
                </a:lnTo>
                <a:lnTo>
                  <a:pt x="4714" y="881005"/>
                </a:lnTo>
                <a:lnTo>
                  <a:pt x="14900" y="881005"/>
                </a:lnTo>
                <a:lnTo>
                  <a:pt x="3233840" y="0"/>
                </a:lnTo>
                <a:lnTo>
                  <a:pt x="4365100" y="881005"/>
                </a:lnTo>
                <a:close/>
              </a:path>
            </a:pathLst>
          </a:custGeom>
          <a:solidFill>
            <a:schemeClr val="tx1"/>
          </a:solidFill>
          <a:ln w="28575" cap="flat" cmpd="sng" algn="ctr">
            <a:solidFill>
              <a:srgbClr val="FFFFFF">
                <a:lumMod val="75000"/>
              </a:srgbClr>
            </a:solidFill>
            <a:prstDash val="solid"/>
          </a:ln>
          <a:effectLst/>
        </p:spPr>
        <p:txBody>
          <a:bodyPr rot="0" spcFirstLastPara="0" vertOverflow="overflow" horzOverflow="overflow" vert="horz" wrap="square" lIns="91377" tIns="91377" rIns="91377" bIns="91377" numCol="1" spcCol="0" rtlCol="0" fromWordArt="0" anchor="b" anchorCtr="0" forceAA="0" compatLnSpc="1">
            <a:prstTxWarp prst="textNoShape">
              <a:avLst/>
            </a:prstTxWarp>
            <a:noAutofit/>
          </a:bodyPr>
          <a:lstStyle/>
          <a:p>
            <a:pPr algn="r" defTabSz="896214">
              <a:lnSpc>
                <a:spcPct val="90000"/>
              </a:lnSpc>
              <a:defRPr/>
            </a:pPr>
            <a:endParaRPr lang="en-US" sz="1099" kern="0" dirty="0">
              <a:solidFill>
                <a:sysClr val="windowText" lastClr="000000"/>
              </a:solidFill>
              <a:latin typeface="Segoe UI"/>
            </a:endParaRPr>
          </a:p>
        </p:txBody>
      </p:sp>
      <p:sp>
        <p:nvSpPr>
          <p:cNvPr id="391" name="Bent Arrow 14"/>
          <p:cNvSpPr/>
          <p:nvPr/>
        </p:nvSpPr>
        <p:spPr>
          <a:xfrm rot="10800000">
            <a:off x="2915025" y="2859166"/>
            <a:ext cx="5846069" cy="3122151"/>
          </a:xfrm>
          <a:prstGeom prst="bentArrow">
            <a:avLst>
              <a:gd name="adj1" fmla="val 4873"/>
              <a:gd name="adj2" fmla="val 8600"/>
              <a:gd name="adj3" fmla="val 13322"/>
              <a:gd name="adj4" fmla="val 2947"/>
            </a:avLst>
          </a:prstGeom>
          <a:solidFill>
            <a:schemeClr val="accent5"/>
          </a:solidFill>
          <a:ln w="10795" cap="flat" cmpd="sng" algn="ctr">
            <a:noFill/>
            <a:prstDash val="solid"/>
          </a:ln>
          <a:effectLst/>
        </p:spPr>
        <p:txBody>
          <a:bodyPr rot="0" spcFirstLastPara="0" vertOverflow="overflow" horzOverflow="overflow" vert="horz" wrap="square" lIns="91377" tIns="91377" rIns="91377" bIns="91377" numCol="1" spcCol="0" rtlCol="0" fromWordArt="0" anchor="b" anchorCtr="0" forceAA="0" compatLnSpc="1">
            <a:prstTxWarp prst="textNoShape">
              <a:avLst/>
            </a:prstTxWarp>
            <a:noAutofit/>
          </a:bodyPr>
          <a:lstStyle/>
          <a:p>
            <a:pPr algn="r" defTabSz="896214">
              <a:lnSpc>
                <a:spcPct val="90000"/>
              </a:lnSpc>
              <a:defRPr/>
            </a:pPr>
            <a:endParaRPr lang="en-US" sz="1099" kern="0" dirty="0">
              <a:solidFill>
                <a:sysClr val="windowText" lastClr="000000"/>
              </a:solidFill>
              <a:latin typeface="Segoe UI"/>
            </a:endParaRPr>
          </a:p>
        </p:txBody>
      </p:sp>
      <p:sp>
        <p:nvSpPr>
          <p:cNvPr id="392" name="AutoShape 21"/>
          <p:cNvSpPr>
            <a:spLocks noChangeAspect="1" noChangeArrowheads="1" noTextEdit="1"/>
          </p:cNvSpPr>
          <p:nvPr/>
        </p:nvSpPr>
        <p:spPr bwMode="auto">
          <a:xfrm>
            <a:off x="474494" y="5153382"/>
            <a:ext cx="2234278" cy="144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lnSpc>
                <a:spcPct val="90000"/>
              </a:lnSpc>
              <a:defRPr/>
            </a:pPr>
            <a:endParaRPr lang="en-US" kern="0" dirty="0">
              <a:solidFill>
                <a:sysClr val="windowText" lastClr="000000"/>
              </a:solidFill>
              <a:latin typeface="Calibri" panose="020F0502020204030204"/>
            </a:endParaRPr>
          </a:p>
        </p:txBody>
      </p:sp>
      <p:sp>
        <p:nvSpPr>
          <p:cNvPr id="393" name="Rectangle 392"/>
          <p:cNvSpPr/>
          <p:nvPr/>
        </p:nvSpPr>
        <p:spPr>
          <a:xfrm>
            <a:off x="8475984" y="5825275"/>
            <a:ext cx="1524510" cy="341632"/>
          </a:xfrm>
          <a:prstGeom prst="rect">
            <a:avLst/>
          </a:prstGeom>
        </p:spPr>
        <p:txBody>
          <a:bodyPr wrap="square">
            <a:spAutoFit/>
          </a:bodyPr>
          <a:lstStyle/>
          <a:p>
            <a:pPr defTabSz="914224">
              <a:lnSpc>
                <a:spcPct val="90000"/>
              </a:lnSpc>
              <a:defRPr/>
            </a:pPr>
            <a:r>
              <a:rPr lang="en-US" i="1" kern="0" dirty="0">
                <a:gradFill>
                  <a:gsLst>
                    <a:gs pos="44022">
                      <a:schemeClr val="tx1"/>
                    </a:gs>
                    <a:gs pos="53804">
                      <a:schemeClr val="tx1"/>
                    </a:gs>
                  </a:gsLst>
                  <a:lin ang="0" scaled="0"/>
                </a:gradFill>
                <a:latin typeface="Segoe UI"/>
                <a:ea typeface="Segoe UI" panose="020B0502040204020203" pitchFamily="34" charset="0"/>
                <a:cs typeface="Segoe UI" panose="020B0502040204020203" pitchFamily="34" charset="0"/>
              </a:rPr>
              <a:t>Outer-Loop</a:t>
            </a:r>
          </a:p>
        </p:txBody>
      </p:sp>
      <p:sp>
        <p:nvSpPr>
          <p:cNvPr id="394" name="Rectangle 393"/>
          <p:cNvSpPr/>
          <p:nvPr/>
        </p:nvSpPr>
        <p:spPr>
          <a:xfrm>
            <a:off x="597647" y="3714926"/>
            <a:ext cx="515982" cy="396775"/>
          </a:xfrm>
          <a:prstGeom prst="rect">
            <a:avLst/>
          </a:prstGeom>
        </p:spPr>
        <p:txBody>
          <a:bodyPr wrap="square">
            <a:spAutoFit/>
          </a:bodyPr>
          <a:lstStyle/>
          <a:p>
            <a:pPr algn="ctr" defTabSz="914224">
              <a:lnSpc>
                <a:spcPct val="90000"/>
              </a:lnSpc>
              <a:defRPr/>
            </a:pPr>
            <a:r>
              <a:rPr lang="en-US" sz="1099" kern="0" dirty="0">
                <a:gradFill>
                  <a:gsLst>
                    <a:gs pos="44022">
                      <a:schemeClr val="tx1"/>
                    </a:gs>
                    <a:gs pos="53804">
                      <a:schemeClr val="tx1"/>
                    </a:gs>
                  </a:gsLst>
                  <a:lin ang="0" scaled="0"/>
                </a:gradFill>
                <a:latin typeface="Segoe UI"/>
                <a:ea typeface="Segoe UI" panose="020B0502040204020203" pitchFamily="34" charset="0"/>
                <a:cs typeface="Segoe UI" panose="020B0502040204020203" pitchFamily="34" charset="0"/>
              </a:rPr>
              <a:t>Push</a:t>
            </a:r>
          </a:p>
          <a:p>
            <a:pPr algn="ctr" defTabSz="914224">
              <a:lnSpc>
                <a:spcPct val="90000"/>
              </a:lnSpc>
              <a:defRPr/>
            </a:pPr>
            <a:r>
              <a:rPr lang="en-US" sz="1099" kern="0" dirty="0">
                <a:gradFill>
                  <a:gsLst>
                    <a:gs pos="44022">
                      <a:schemeClr val="tx1"/>
                    </a:gs>
                    <a:gs pos="53804">
                      <a:schemeClr val="tx1"/>
                    </a:gs>
                  </a:gsLst>
                  <a:lin ang="0" scaled="0"/>
                </a:gradFill>
                <a:latin typeface="Segoe UI"/>
                <a:ea typeface="Segoe UI" panose="020B0502040204020203" pitchFamily="34" charset="0"/>
                <a:cs typeface="Segoe UI" panose="020B0502040204020203" pitchFamily="34" charset="0"/>
              </a:rPr>
              <a:t>code</a:t>
            </a:r>
          </a:p>
        </p:txBody>
      </p:sp>
      <p:cxnSp>
        <p:nvCxnSpPr>
          <p:cNvPr id="395" name="Straight Arrow Connector 394"/>
          <p:cNvCxnSpPr>
            <a:cxnSpLocks/>
          </p:cNvCxnSpPr>
          <p:nvPr/>
        </p:nvCxnSpPr>
        <p:spPr>
          <a:xfrm flipH="1">
            <a:off x="2977888" y="3884951"/>
            <a:ext cx="2006812" cy="1186085"/>
          </a:xfrm>
          <a:prstGeom prst="straightConnector1">
            <a:avLst/>
          </a:prstGeom>
          <a:noFill/>
          <a:ln w="76200" cap="flat" cmpd="sng" algn="ctr">
            <a:solidFill>
              <a:schemeClr val="accent5"/>
            </a:solidFill>
            <a:prstDash val="solid"/>
            <a:headEnd type="none"/>
            <a:tailEnd type="triangle" w="med" len="lg"/>
          </a:ln>
          <a:effectLst/>
        </p:spPr>
      </p:cxnSp>
      <p:grpSp>
        <p:nvGrpSpPr>
          <p:cNvPr id="396" name="Group 395"/>
          <p:cNvGrpSpPr/>
          <p:nvPr/>
        </p:nvGrpSpPr>
        <p:grpSpPr>
          <a:xfrm>
            <a:off x="7572195" y="1417503"/>
            <a:ext cx="1487927" cy="1608275"/>
            <a:chOff x="7572388" y="1417209"/>
            <a:chExt cx="1488138" cy="1608505"/>
          </a:xfrm>
        </p:grpSpPr>
        <p:sp>
          <p:nvSpPr>
            <p:cNvPr id="397" name="Rounded Rectangle 26"/>
            <p:cNvSpPr/>
            <p:nvPr/>
          </p:nvSpPr>
          <p:spPr>
            <a:xfrm>
              <a:off x="7576828" y="1461030"/>
              <a:ext cx="1483698" cy="1478514"/>
            </a:xfrm>
            <a:prstGeom prst="roundRect">
              <a:avLst>
                <a:gd name="adj" fmla="val 5783"/>
              </a:avLst>
            </a:prstGeom>
            <a:solidFill>
              <a:schemeClr val="tx1"/>
            </a:solidFill>
            <a:ln w="28575" cap="flat" cmpd="sng" algn="ctr">
              <a:solidFill>
                <a:srgbClr val="FFFFFF">
                  <a:lumMod val="75000"/>
                </a:srgbClr>
              </a:solidFill>
              <a:prstDash val="solid"/>
            </a:ln>
            <a:effectLst/>
          </p:spPr>
          <p:txBody>
            <a:bodyPr rot="0" spcFirstLastPara="0" vertOverflow="overflow" horzOverflow="overflow" vert="horz" wrap="square" lIns="91377" tIns="91377" rIns="91377" bIns="91377" numCol="1" spcCol="0" rtlCol="0" fromWordArt="0" anchor="b" anchorCtr="0" forceAA="0" compatLnSpc="1">
              <a:prstTxWarp prst="textNoShape">
                <a:avLst/>
              </a:prstTxWarp>
              <a:noAutofit/>
            </a:bodyPr>
            <a:lstStyle/>
            <a:p>
              <a:pPr algn="r" defTabSz="896214">
                <a:lnSpc>
                  <a:spcPct val="90000"/>
                </a:lnSpc>
                <a:defRPr/>
              </a:pPr>
              <a:endParaRPr lang="en-US" sz="1099" kern="0" dirty="0">
                <a:solidFill>
                  <a:sysClr val="windowText" lastClr="000000"/>
                </a:solidFill>
                <a:latin typeface="Segoe UI"/>
              </a:endParaRPr>
            </a:p>
          </p:txBody>
        </p:sp>
        <p:sp>
          <p:nvSpPr>
            <p:cNvPr id="398" name="TextBox 397"/>
            <p:cNvSpPr txBox="1"/>
            <p:nvPr/>
          </p:nvSpPr>
          <p:spPr>
            <a:xfrm>
              <a:off x="7572388" y="2437531"/>
              <a:ext cx="1406898" cy="588183"/>
            </a:xfrm>
            <a:prstGeom prst="rect">
              <a:avLst/>
            </a:prstGeom>
          </p:spPr>
          <p:txBody>
            <a:bodyPr vert="horz" wrap="square" lIns="91377" tIns="91377" rIns="91377" bIns="91377" rtlCol="0" anchor="t">
              <a:noAutofit/>
            </a:bodyPr>
            <a:lstStyle/>
            <a:p>
              <a:pPr marL="233160" indent="-233160" defTabSz="896214">
                <a:lnSpc>
                  <a:spcPct val="90000"/>
                </a:lnSpc>
                <a:defRPr/>
              </a:pPr>
              <a:r>
                <a:rPr lang="en-US" sz="1099" kern="0" dirty="0">
                  <a:gradFill>
                    <a:gsLst>
                      <a:gs pos="53804">
                        <a:schemeClr val="bg1"/>
                      </a:gs>
                      <a:gs pos="72000">
                        <a:schemeClr val="bg1"/>
                      </a:gs>
                    </a:gsLst>
                  </a:gradFill>
                  <a:latin typeface="Segoe UI"/>
                  <a:ea typeface="Segoe UI" pitchFamily="34" charset="0"/>
                  <a:cs typeface="Segoe UI" panose="020B0502040204020203" pitchFamily="34" charset="0"/>
                </a:rPr>
                <a:t>Production</a:t>
              </a:r>
            </a:p>
            <a:p>
              <a:pPr marL="233160" indent="-233160" defTabSz="896214">
                <a:lnSpc>
                  <a:spcPct val="90000"/>
                </a:lnSpc>
                <a:defRPr/>
              </a:pPr>
              <a:r>
                <a:rPr lang="en-US" sz="1099" kern="0" dirty="0">
                  <a:gradFill>
                    <a:gsLst>
                      <a:gs pos="53804">
                        <a:schemeClr val="bg1"/>
                      </a:gs>
                      <a:gs pos="72000">
                        <a:schemeClr val="bg1"/>
                      </a:gs>
                    </a:gsLst>
                  </a:gradFill>
                  <a:latin typeface="Segoe UI"/>
                  <a:ea typeface="Segoe UI" pitchFamily="34" charset="0"/>
                  <a:cs typeface="Segoe UI" panose="020B0502040204020203" pitchFamily="34" charset="0"/>
                </a:rPr>
                <a:t>environments</a:t>
              </a:r>
            </a:p>
          </p:txBody>
        </p:sp>
        <p:sp>
          <p:nvSpPr>
            <p:cNvPr id="399" name="TextBox 398"/>
            <p:cNvSpPr txBox="1"/>
            <p:nvPr/>
          </p:nvSpPr>
          <p:spPr>
            <a:xfrm>
              <a:off x="7632963" y="1680614"/>
              <a:ext cx="1411380" cy="427319"/>
            </a:xfrm>
            <a:prstGeom prst="rect">
              <a:avLst/>
            </a:prstGeom>
          </p:spPr>
          <p:txBody>
            <a:bodyPr vert="horz" wrap="square" lIns="91377" tIns="91377" rIns="91377" bIns="91377" rtlCol="0" anchor="t">
              <a:noAutofit/>
            </a:bodyPr>
            <a:lstStyle/>
            <a:p>
              <a:pPr marL="233160" indent="-233160" algn="ctr" defTabSz="896214">
                <a:lnSpc>
                  <a:spcPct val="90000"/>
                </a:lnSpc>
                <a:defRPr/>
              </a:pPr>
              <a:r>
                <a:rPr lang="en-US" sz="1599" kern="0" dirty="0">
                  <a:gradFill>
                    <a:gsLst>
                      <a:gs pos="53804">
                        <a:schemeClr val="bg1"/>
                      </a:gs>
                      <a:gs pos="72000">
                        <a:schemeClr val="bg1"/>
                      </a:gs>
                    </a:gsLst>
                  </a:gradFill>
                  <a:latin typeface="Segoe UI"/>
                  <a:ea typeface="Segoe UI" pitchFamily="34" charset="0"/>
                  <a:cs typeface="Segoe UI" panose="020B0502040204020203" pitchFamily="34" charset="0"/>
                </a:rPr>
                <a:t>Run, Manage</a:t>
              </a:r>
            </a:p>
          </p:txBody>
        </p:sp>
        <p:sp>
          <p:nvSpPr>
            <p:cNvPr id="400" name="Rectangle 399"/>
            <p:cNvSpPr/>
            <p:nvPr/>
          </p:nvSpPr>
          <p:spPr>
            <a:xfrm>
              <a:off x="7683226" y="2034185"/>
              <a:ext cx="1262181" cy="432141"/>
            </a:xfrm>
            <a:prstGeom prst="rect">
              <a:avLst/>
            </a:prstGeom>
            <a:solidFill>
              <a:srgbClr val="FFFFFF"/>
            </a:solidFill>
            <a:ln w="10795" cap="flat" cmpd="sng" algn="ctr">
              <a:noFill/>
              <a:prstDash val="solid"/>
            </a:ln>
            <a:effectLst/>
          </p:spPr>
          <p:txBody>
            <a:bodyPr rtlCol="0" anchor="ctr"/>
            <a:lstStyle/>
            <a:p>
              <a:pPr algn="ctr" defTabSz="914224">
                <a:lnSpc>
                  <a:spcPct val="90000"/>
                </a:lnSpc>
                <a:defRPr/>
              </a:pPr>
              <a:endParaRPr lang="en-US" kern="0" dirty="0">
                <a:solidFill>
                  <a:prstClr val="white"/>
                </a:solidFill>
                <a:latin typeface="Calibri" panose="020F0502020204030204"/>
              </a:endParaRPr>
            </a:p>
          </p:txBody>
        </p:sp>
        <p:pic>
          <p:nvPicPr>
            <p:cNvPr id="401" name="Picture 400"/>
            <p:cNvPicPr>
              <a:picLocks noChangeAspect="1"/>
            </p:cNvPicPr>
            <p:nvPr/>
          </p:nvPicPr>
          <p:blipFill>
            <a:blip r:embed="rId5"/>
            <a:stretch>
              <a:fillRect/>
            </a:stretch>
          </p:blipFill>
          <p:spPr>
            <a:xfrm>
              <a:off x="7769766" y="2080979"/>
              <a:ext cx="392605" cy="338551"/>
            </a:xfrm>
            <a:prstGeom prst="rect">
              <a:avLst/>
            </a:prstGeom>
          </p:spPr>
        </p:pic>
        <p:sp>
          <p:nvSpPr>
            <p:cNvPr id="402" name="TextBox 401"/>
            <p:cNvSpPr txBox="1"/>
            <p:nvPr/>
          </p:nvSpPr>
          <p:spPr>
            <a:xfrm>
              <a:off x="7849949" y="1417209"/>
              <a:ext cx="967141" cy="390626"/>
            </a:xfrm>
            <a:prstGeom prst="rect">
              <a:avLst/>
            </a:prstGeom>
          </p:spPr>
          <p:txBody>
            <a:bodyPr vert="horz" wrap="square" lIns="91377" tIns="91377" rIns="91377" bIns="91377" rtlCol="0" anchor="t">
              <a:noAutofit/>
            </a:bodyPr>
            <a:lstStyle/>
            <a:p>
              <a:pPr marL="233160" indent="-233160" algn="ctr" defTabSz="896214">
                <a:lnSpc>
                  <a:spcPct val="90000"/>
                </a:lnSpc>
                <a:defRPr/>
              </a:pPr>
              <a:r>
                <a:rPr lang="en-US" sz="2000" b="1" kern="0" dirty="0">
                  <a:gradFill>
                    <a:gsLst>
                      <a:gs pos="53804">
                        <a:schemeClr val="bg1"/>
                      </a:gs>
                      <a:gs pos="72000">
                        <a:schemeClr val="bg1"/>
                      </a:gs>
                    </a:gsLst>
                  </a:gradFill>
                  <a:latin typeface="Segoe UI"/>
                  <a:ea typeface="Segoe UI" panose="020B0502040204020203" pitchFamily="34" charset="0"/>
                  <a:cs typeface="Segoe UI" panose="020B0502040204020203" pitchFamily="34" charset="0"/>
                </a:rPr>
                <a:t>5.</a:t>
              </a:r>
            </a:p>
          </p:txBody>
        </p:sp>
        <p:pic>
          <p:nvPicPr>
            <p:cNvPr id="403" name="Picture 402"/>
            <p:cNvPicPr>
              <a:picLocks noChangeAspect="1"/>
            </p:cNvPicPr>
            <p:nvPr/>
          </p:nvPicPr>
          <p:blipFill>
            <a:blip r:embed="rId6"/>
            <a:stretch>
              <a:fillRect/>
            </a:stretch>
          </p:blipFill>
          <p:spPr>
            <a:xfrm>
              <a:off x="8296301" y="2105507"/>
              <a:ext cx="628748" cy="308658"/>
            </a:xfrm>
            <a:prstGeom prst="rect">
              <a:avLst/>
            </a:prstGeom>
          </p:spPr>
        </p:pic>
        <p:cxnSp>
          <p:nvCxnSpPr>
            <p:cNvPr id="404" name="Straight Connector 403"/>
            <p:cNvCxnSpPr/>
            <p:nvPr/>
          </p:nvCxnSpPr>
          <p:spPr>
            <a:xfrm>
              <a:off x="8199520" y="2090620"/>
              <a:ext cx="96781" cy="211951"/>
            </a:xfrm>
            <a:prstGeom prst="line">
              <a:avLst/>
            </a:prstGeom>
            <a:noFill/>
            <a:ln w="9525" cap="flat" cmpd="sng" algn="ctr">
              <a:solidFill>
                <a:srgbClr val="353535"/>
              </a:solidFill>
              <a:prstDash val="dash"/>
            </a:ln>
            <a:effectLst/>
          </p:spPr>
        </p:cxnSp>
        <p:cxnSp>
          <p:nvCxnSpPr>
            <p:cNvPr id="405" name="Straight Connector 404"/>
            <p:cNvCxnSpPr/>
            <p:nvPr/>
          </p:nvCxnSpPr>
          <p:spPr>
            <a:xfrm flipV="1">
              <a:off x="8190439" y="2398285"/>
              <a:ext cx="116983" cy="29765"/>
            </a:xfrm>
            <a:prstGeom prst="line">
              <a:avLst/>
            </a:prstGeom>
            <a:noFill/>
            <a:ln w="9525" cap="flat" cmpd="sng" algn="ctr">
              <a:solidFill>
                <a:srgbClr val="353535"/>
              </a:solidFill>
              <a:prstDash val="dash"/>
            </a:ln>
            <a:effectLst/>
          </p:spPr>
        </p:cxnSp>
        <p:sp>
          <p:nvSpPr>
            <p:cNvPr id="406" name="Rectangle: Rounded Corners 405"/>
            <p:cNvSpPr/>
            <p:nvPr/>
          </p:nvSpPr>
          <p:spPr>
            <a:xfrm>
              <a:off x="7725711" y="2057484"/>
              <a:ext cx="482889" cy="380047"/>
            </a:xfrm>
            <a:prstGeom prst="roundRect">
              <a:avLst/>
            </a:prstGeom>
            <a:noFill/>
            <a:ln w="9525" cap="flat" cmpd="sng" algn="ctr">
              <a:solidFill>
                <a:srgbClr val="353535"/>
              </a:solidFill>
              <a:prstDash val="solid"/>
            </a:ln>
            <a:effectLst/>
          </p:spPr>
          <p:txBody>
            <a:bodyPr rtlCol="0" anchor="ctr"/>
            <a:lstStyle/>
            <a:p>
              <a:pPr algn="ctr" defTabSz="914224">
                <a:lnSpc>
                  <a:spcPct val="90000"/>
                </a:lnSpc>
                <a:defRPr/>
              </a:pPr>
              <a:endParaRPr lang="en-US" kern="0" dirty="0">
                <a:solidFill>
                  <a:prstClr val="white"/>
                </a:solidFill>
                <a:latin typeface="Calibri" panose="020F0502020204030204"/>
              </a:endParaRPr>
            </a:p>
          </p:txBody>
        </p:sp>
      </p:grpSp>
      <p:grpSp>
        <p:nvGrpSpPr>
          <p:cNvPr id="411" name="Group 410"/>
          <p:cNvGrpSpPr/>
          <p:nvPr/>
        </p:nvGrpSpPr>
        <p:grpSpPr>
          <a:xfrm>
            <a:off x="9543552" y="978086"/>
            <a:ext cx="2563186" cy="621226"/>
            <a:chOff x="2260698" y="1058892"/>
            <a:chExt cx="2563550" cy="621314"/>
          </a:xfrm>
        </p:grpSpPr>
        <p:sp>
          <p:nvSpPr>
            <p:cNvPr id="412" name="Rectangle 411"/>
            <p:cNvSpPr/>
            <p:nvPr/>
          </p:nvSpPr>
          <p:spPr>
            <a:xfrm>
              <a:off x="2260698" y="1058892"/>
              <a:ext cx="2563550" cy="621314"/>
            </a:xfrm>
            <a:prstGeom prst="rect">
              <a:avLst/>
            </a:prstGeom>
            <a:solidFill>
              <a:schemeClr val="tx1"/>
            </a:solidFill>
            <a:ln w="28575" cap="flat" cmpd="sng" algn="ctr">
              <a:solidFill>
                <a:srgbClr val="FFFFFF">
                  <a:lumMod val="75000"/>
                </a:srgbClr>
              </a:solidFill>
              <a:prstDash val="solid"/>
            </a:ln>
            <a:effectLst/>
          </p:spPr>
          <p:txBody>
            <a:bodyPr rot="0" spcFirstLastPara="0" vertOverflow="overflow" horzOverflow="overflow" vert="horz" wrap="square" lIns="639989" tIns="0" rIns="0" bIns="0" numCol="1" spcCol="0" rtlCol="0" fromWordArt="0" anchor="ctr" anchorCtr="0" forceAA="0" compatLnSpc="1">
              <a:prstTxWarp prst="textNoShape">
                <a:avLst/>
              </a:prstTxWarp>
              <a:noAutofit/>
            </a:bodyPr>
            <a:lstStyle/>
            <a:p>
              <a:pPr algn="ctr" defTabSz="896214">
                <a:lnSpc>
                  <a:spcPct val="90000"/>
                </a:lnSpc>
                <a:defRPr/>
              </a:pPr>
              <a:r>
                <a:rPr lang="en-US" sz="1599" kern="0" dirty="0">
                  <a:gradFill>
                    <a:gsLst>
                      <a:gs pos="11413">
                        <a:schemeClr val="bg1"/>
                      </a:gs>
                      <a:gs pos="30978">
                        <a:schemeClr val="bg1"/>
                      </a:gs>
                    </a:gsLst>
                    <a:lin ang="0" scaled="0"/>
                  </a:gradFill>
                  <a:latin typeface="Segoe UI"/>
                </a:rPr>
                <a:t>Container Service</a:t>
              </a:r>
            </a:p>
          </p:txBody>
        </p:sp>
        <p:pic>
          <p:nvPicPr>
            <p:cNvPr id="413" name="Picture 412"/>
            <p:cNvPicPr>
              <a:picLocks noChangeAspect="1"/>
            </p:cNvPicPr>
            <p:nvPr/>
          </p:nvPicPr>
          <p:blipFill>
            <a:blip r:embed="rId7"/>
            <a:stretch>
              <a:fillRect/>
            </a:stretch>
          </p:blipFill>
          <p:spPr>
            <a:xfrm>
              <a:off x="2374833" y="1161838"/>
              <a:ext cx="537800" cy="409686"/>
            </a:xfrm>
            <a:prstGeom prst="rect">
              <a:avLst/>
            </a:prstGeom>
          </p:spPr>
        </p:pic>
      </p:grpSp>
      <p:grpSp>
        <p:nvGrpSpPr>
          <p:cNvPr id="414" name="Group 413"/>
          <p:cNvGrpSpPr/>
          <p:nvPr/>
        </p:nvGrpSpPr>
        <p:grpSpPr>
          <a:xfrm>
            <a:off x="9543552" y="1611393"/>
            <a:ext cx="2563186" cy="621226"/>
            <a:chOff x="2260698" y="1672902"/>
            <a:chExt cx="2563550" cy="621314"/>
          </a:xfrm>
        </p:grpSpPr>
        <p:sp>
          <p:nvSpPr>
            <p:cNvPr id="415" name="Rectangle 414"/>
            <p:cNvSpPr/>
            <p:nvPr/>
          </p:nvSpPr>
          <p:spPr>
            <a:xfrm>
              <a:off x="2260698" y="1672902"/>
              <a:ext cx="2563550" cy="621314"/>
            </a:xfrm>
            <a:prstGeom prst="rect">
              <a:avLst/>
            </a:prstGeom>
            <a:solidFill>
              <a:schemeClr val="tx1"/>
            </a:solidFill>
            <a:ln w="28575" cap="flat" cmpd="sng" algn="ctr">
              <a:solidFill>
                <a:srgbClr val="FFFFFF">
                  <a:lumMod val="75000"/>
                </a:srgbClr>
              </a:solidFill>
              <a:prstDash val="solid"/>
            </a:ln>
            <a:effectLst/>
          </p:spPr>
          <p:txBody>
            <a:bodyPr rot="0" spcFirstLastPara="0" vertOverflow="overflow" horzOverflow="overflow" vert="horz" wrap="square" lIns="639989" tIns="0" rIns="0" bIns="0" numCol="1" spcCol="0" rtlCol="0" fromWordArt="0" anchor="ctr" anchorCtr="0" forceAA="0" compatLnSpc="1">
              <a:prstTxWarp prst="textNoShape">
                <a:avLst/>
              </a:prstTxWarp>
              <a:noAutofit/>
            </a:bodyPr>
            <a:lstStyle/>
            <a:p>
              <a:pPr algn="ctr" defTabSz="896214">
                <a:lnSpc>
                  <a:spcPct val="90000"/>
                </a:lnSpc>
                <a:defRPr/>
              </a:pPr>
              <a:r>
                <a:rPr lang="en-US" sz="1599" kern="0" dirty="0">
                  <a:gradFill>
                    <a:gsLst>
                      <a:gs pos="11413">
                        <a:schemeClr val="bg1"/>
                      </a:gs>
                      <a:gs pos="30978">
                        <a:schemeClr val="bg1"/>
                      </a:gs>
                    </a:gsLst>
                    <a:lin ang="0" scaled="0"/>
                  </a:gradFill>
                  <a:latin typeface="Segoe UI"/>
                </a:rPr>
                <a:t>Service Fabric</a:t>
              </a:r>
            </a:p>
          </p:txBody>
        </p:sp>
        <p:pic>
          <p:nvPicPr>
            <p:cNvPr id="416" name="Picture 415"/>
            <p:cNvPicPr>
              <a:picLocks noChangeAspect="1"/>
            </p:cNvPicPr>
            <p:nvPr/>
          </p:nvPicPr>
          <p:blipFill>
            <a:blip r:embed="rId8"/>
            <a:stretch>
              <a:fillRect/>
            </a:stretch>
          </p:blipFill>
          <p:spPr>
            <a:xfrm>
              <a:off x="2418579" y="1758232"/>
              <a:ext cx="450308" cy="450655"/>
            </a:xfrm>
            <a:prstGeom prst="rect">
              <a:avLst/>
            </a:prstGeom>
          </p:spPr>
        </p:pic>
      </p:grpSp>
      <p:sp>
        <p:nvSpPr>
          <p:cNvPr id="421" name="Rectangle 420"/>
          <p:cNvSpPr/>
          <p:nvPr/>
        </p:nvSpPr>
        <p:spPr>
          <a:xfrm>
            <a:off x="9543552" y="2878007"/>
            <a:ext cx="2563186" cy="621226"/>
          </a:xfrm>
          <a:prstGeom prst="rect">
            <a:avLst/>
          </a:prstGeom>
          <a:solidFill>
            <a:schemeClr val="tx1"/>
          </a:solidFill>
          <a:ln w="28575" cap="flat" cmpd="sng" algn="ctr">
            <a:solidFill>
              <a:srgbClr val="FFFFFF">
                <a:lumMod val="75000"/>
              </a:srgbClr>
            </a:solidFill>
            <a:prstDash val="solid"/>
          </a:ln>
          <a:effectLst/>
        </p:spPr>
        <p:txBody>
          <a:bodyPr rot="0" spcFirstLastPara="0" vertOverflow="overflow" horzOverflow="overflow" vert="horz" wrap="square" lIns="639989" tIns="0" rIns="0" bIns="0" numCol="1" spcCol="0" rtlCol="0" fromWordArt="0" anchor="ctr" anchorCtr="0" forceAA="0" compatLnSpc="1">
            <a:prstTxWarp prst="textNoShape">
              <a:avLst/>
            </a:prstTxWarp>
            <a:noAutofit/>
          </a:bodyPr>
          <a:lstStyle/>
          <a:p>
            <a:pPr algn="ctr" defTabSz="896214">
              <a:lnSpc>
                <a:spcPct val="90000"/>
              </a:lnSpc>
              <a:defRPr/>
            </a:pPr>
            <a:r>
              <a:rPr lang="en-US" sz="1599" kern="0" dirty="0">
                <a:gradFill>
                  <a:gsLst>
                    <a:gs pos="11413">
                      <a:schemeClr val="bg1"/>
                    </a:gs>
                    <a:gs pos="30978">
                      <a:schemeClr val="bg1"/>
                    </a:gs>
                  </a:gsLst>
                  <a:lin ang="0" scaled="0"/>
                </a:gradFill>
                <a:latin typeface="Segoe UI"/>
              </a:rPr>
              <a:t>Common soon</a:t>
            </a:r>
          </a:p>
        </p:txBody>
      </p:sp>
      <p:sp>
        <p:nvSpPr>
          <p:cNvPr id="423" name="Rectangle 422"/>
          <p:cNvSpPr/>
          <p:nvPr/>
        </p:nvSpPr>
        <p:spPr>
          <a:xfrm>
            <a:off x="9543552" y="3511314"/>
            <a:ext cx="2563186" cy="621226"/>
          </a:xfrm>
          <a:prstGeom prst="rect">
            <a:avLst/>
          </a:prstGeom>
          <a:solidFill>
            <a:schemeClr val="tx1"/>
          </a:solidFill>
          <a:ln w="28575" cap="flat" cmpd="sng" algn="ctr">
            <a:solidFill>
              <a:srgbClr val="FFFFFF">
                <a:lumMod val="75000"/>
              </a:srgbClr>
            </a:solidFill>
            <a:prstDash val="solid"/>
          </a:ln>
          <a:effectLst/>
        </p:spPr>
        <p:txBody>
          <a:bodyPr rot="0" spcFirstLastPara="0" vertOverflow="overflow" horzOverflow="overflow" vert="horz" wrap="square" lIns="639989" tIns="0" rIns="0" bIns="0" numCol="1" spcCol="0" rtlCol="0" fromWordArt="0" anchor="ctr" anchorCtr="0" forceAA="0" compatLnSpc="1">
            <a:prstTxWarp prst="textNoShape">
              <a:avLst/>
            </a:prstTxWarp>
            <a:noAutofit/>
          </a:bodyPr>
          <a:lstStyle/>
          <a:p>
            <a:pPr algn="ctr" defTabSz="896214">
              <a:lnSpc>
                <a:spcPct val="90000"/>
              </a:lnSpc>
              <a:defRPr/>
            </a:pPr>
            <a:r>
              <a:rPr lang="en-US" sz="1599" kern="0" dirty="0">
                <a:gradFill>
                  <a:gsLst>
                    <a:gs pos="11413">
                      <a:schemeClr val="bg1"/>
                    </a:gs>
                    <a:gs pos="30978">
                      <a:schemeClr val="bg1"/>
                    </a:gs>
                  </a:gsLst>
                  <a:lin ang="0" scaled="0"/>
                </a:gradFill>
                <a:latin typeface="Segoe UI"/>
              </a:rPr>
              <a:t>…</a:t>
            </a:r>
          </a:p>
        </p:txBody>
      </p:sp>
      <p:sp>
        <p:nvSpPr>
          <p:cNvPr id="424" name="Rectangle 423"/>
          <p:cNvSpPr/>
          <p:nvPr/>
        </p:nvSpPr>
        <p:spPr>
          <a:xfrm>
            <a:off x="9543552" y="4777928"/>
            <a:ext cx="2563186" cy="621226"/>
          </a:xfrm>
          <a:prstGeom prst="rect">
            <a:avLst/>
          </a:prstGeom>
          <a:solidFill>
            <a:schemeClr val="tx1"/>
          </a:solidFill>
          <a:ln w="28575" cap="flat" cmpd="sng" algn="ctr">
            <a:solidFill>
              <a:srgbClr val="FFFFFF">
                <a:lumMod val="75000"/>
              </a:srgbClr>
            </a:solidFill>
            <a:prstDash val="solid"/>
          </a:ln>
          <a:effectLst/>
        </p:spPr>
        <p:txBody>
          <a:bodyPr rot="0" spcFirstLastPara="0" vertOverflow="overflow" horzOverflow="overflow" vert="horz" wrap="square" lIns="639989" tIns="0" rIns="0" bIns="0" numCol="1" spcCol="0" rtlCol="0" fromWordArt="0" anchor="ctr" anchorCtr="0" forceAA="0" compatLnSpc="1">
            <a:prstTxWarp prst="textNoShape">
              <a:avLst/>
            </a:prstTxWarp>
            <a:noAutofit/>
          </a:bodyPr>
          <a:lstStyle/>
          <a:p>
            <a:pPr algn="ctr" defTabSz="896214">
              <a:lnSpc>
                <a:spcPct val="90000"/>
              </a:lnSpc>
              <a:defRPr/>
            </a:pPr>
            <a:r>
              <a:rPr lang="en-US" sz="1599" kern="0" dirty="0">
                <a:gradFill>
                  <a:gsLst>
                    <a:gs pos="11413">
                      <a:schemeClr val="bg1"/>
                    </a:gs>
                    <a:gs pos="30978">
                      <a:schemeClr val="bg1"/>
                    </a:gs>
                  </a:gsLst>
                  <a:lin ang="0" scaled="0"/>
                </a:gradFill>
                <a:latin typeface="Segoe UI"/>
              </a:rPr>
              <a:t>…</a:t>
            </a:r>
          </a:p>
        </p:txBody>
      </p:sp>
      <p:sp>
        <p:nvSpPr>
          <p:cNvPr id="425" name="Rectangle 424"/>
          <p:cNvSpPr/>
          <p:nvPr/>
        </p:nvSpPr>
        <p:spPr>
          <a:xfrm>
            <a:off x="9543552" y="4144621"/>
            <a:ext cx="2563186" cy="621226"/>
          </a:xfrm>
          <a:prstGeom prst="rect">
            <a:avLst/>
          </a:prstGeom>
          <a:solidFill>
            <a:schemeClr val="tx1"/>
          </a:solidFill>
          <a:ln w="28575" cap="flat" cmpd="sng" algn="ctr">
            <a:solidFill>
              <a:srgbClr val="FFFFFF">
                <a:lumMod val="75000"/>
              </a:srgbClr>
            </a:solidFill>
            <a:prstDash val="solid"/>
          </a:ln>
          <a:effectLst/>
        </p:spPr>
        <p:txBody>
          <a:bodyPr rot="0" spcFirstLastPara="0" vertOverflow="overflow" horzOverflow="overflow" vert="horz" wrap="square" lIns="639989" tIns="0" rIns="0" bIns="0" numCol="1" spcCol="0" rtlCol="0" fromWordArt="0" anchor="ctr" anchorCtr="0" forceAA="0" compatLnSpc="1">
            <a:prstTxWarp prst="textNoShape">
              <a:avLst/>
            </a:prstTxWarp>
            <a:noAutofit/>
          </a:bodyPr>
          <a:lstStyle/>
          <a:p>
            <a:pPr algn="ctr" defTabSz="896214">
              <a:lnSpc>
                <a:spcPct val="90000"/>
              </a:lnSpc>
              <a:defRPr/>
            </a:pPr>
            <a:r>
              <a:rPr lang="en-US" sz="1599" kern="0" dirty="0">
                <a:gradFill>
                  <a:gsLst>
                    <a:gs pos="11413">
                      <a:schemeClr val="bg1"/>
                    </a:gs>
                    <a:gs pos="30978">
                      <a:schemeClr val="bg1"/>
                    </a:gs>
                  </a:gsLst>
                  <a:lin ang="0" scaled="0"/>
                </a:gradFill>
                <a:latin typeface="Segoe UI"/>
              </a:rPr>
              <a:t>…</a:t>
            </a:r>
          </a:p>
        </p:txBody>
      </p:sp>
      <p:grpSp>
        <p:nvGrpSpPr>
          <p:cNvPr id="426" name="Group 425"/>
          <p:cNvGrpSpPr/>
          <p:nvPr/>
        </p:nvGrpSpPr>
        <p:grpSpPr>
          <a:xfrm>
            <a:off x="899232" y="5113546"/>
            <a:ext cx="1345916" cy="882545"/>
            <a:chOff x="1883426" y="5104140"/>
            <a:chExt cx="1346106" cy="882671"/>
          </a:xfrm>
        </p:grpSpPr>
        <p:pic>
          <p:nvPicPr>
            <p:cNvPr id="427" name="Picture 426"/>
            <p:cNvPicPr>
              <a:picLocks noChangeAspect="1"/>
            </p:cNvPicPr>
            <p:nvPr/>
          </p:nvPicPr>
          <p:blipFill>
            <a:blip r:embed="rId9">
              <a:clrChange>
                <a:clrFrom>
                  <a:srgbClr val="505050"/>
                </a:clrFrom>
                <a:clrTo>
                  <a:srgbClr val="505050">
                    <a:alpha val="0"/>
                  </a:srgbClr>
                </a:clrTo>
              </a:clrChange>
            </a:blip>
            <a:stretch>
              <a:fillRect/>
            </a:stretch>
          </p:blipFill>
          <p:spPr>
            <a:xfrm>
              <a:off x="2145264" y="5243497"/>
              <a:ext cx="668742" cy="618646"/>
            </a:xfrm>
            <a:prstGeom prst="rect">
              <a:avLst/>
            </a:prstGeom>
          </p:spPr>
        </p:pic>
        <p:sp>
          <p:nvSpPr>
            <p:cNvPr id="428" name="Rectangle 427"/>
            <p:cNvSpPr/>
            <p:nvPr/>
          </p:nvSpPr>
          <p:spPr>
            <a:xfrm>
              <a:off x="1883426" y="5483571"/>
              <a:ext cx="267740" cy="124668"/>
            </a:xfrm>
            <a:prstGeom prst="rect">
              <a:avLst/>
            </a:prstGeom>
          </p:spPr>
          <p:txBody>
            <a:bodyPr wrap="none" lIns="0" tIns="0" rIns="0" bIns="0">
              <a:spAutoFit/>
            </a:bodyPr>
            <a:lstStyle/>
            <a:p>
              <a:pPr defTabSz="914224">
                <a:lnSpc>
                  <a:spcPct val="90000"/>
                </a:lnSpc>
                <a:defRPr/>
              </a:pPr>
              <a:r>
                <a:rPr lang="en-US" sz="900" kern="0" dirty="0">
                  <a:gradFill>
                    <a:gsLst>
                      <a:gs pos="53804">
                        <a:schemeClr val="bg1"/>
                      </a:gs>
                      <a:gs pos="72000">
                        <a:schemeClr val="bg1"/>
                      </a:gs>
                    </a:gsLst>
                  </a:gradFill>
                  <a:latin typeface="Segoe UI"/>
                  <a:ea typeface="Segoe UI" panose="020B0502040204020203" pitchFamily="34" charset="0"/>
                  <a:cs typeface="Segoe UI" panose="020B0502040204020203" pitchFamily="34" charset="0"/>
                </a:rPr>
                <a:t>Code</a:t>
              </a:r>
            </a:p>
          </p:txBody>
        </p:sp>
        <p:sp>
          <p:nvSpPr>
            <p:cNvPr id="429" name="Rectangle 428"/>
            <p:cNvSpPr/>
            <p:nvPr/>
          </p:nvSpPr>
          <p:spPr>
            <a:xfrm>
              <a:off x="2379447" y="5104140"/>
              <a:ext cx="200404" cy="124668"/>
            </a:xfrm>
            <a:prstGeom prst="rect">
              <a:avLst/>
            </a:prstGeom>
          </p:spPr>
          <p:txBody>
            <a:bodyPr wrap="none" lIns="0" tIns="0" rIns="0" bIns="0">
              <a:spAutoFit/>
            </a:bodyPr>
            <a:lstStyle/>
            <a:p>
              <a:pPr defTabSz="914224">
                <a:lnSpc>
                  <a:spcPct val="90000"/>
                </a:lnSpc>
                <a:defRPr/>
              </a:pPr>
              <a:r>
                <a:rPr lang="en-US" sz="900" kern="0" dirty="0">
                  <a:gradFill>
                    <a:gsLst>
                      <a:gs pos="53804">
                        <a:schemeClr val="bg1"/>
                      </a:gs>
                      <a:gs pos="72000">
                        <a:schemeClr val="bg1"/>
                      </a:gs>
                    </a:gsLst>
                  </a:gradFill>
                  <a:latin typeface="Segoe UI"/>
                  <a:ea typeface="Segoe UI" panose="020B0502040204020203" pitchFamily="34" charset="0"/>
                  <a:cs typeface="Segoe UI" panose="020B0502040204020203" pitchFamily="34" charset="0"/>
                </a:rPr>
                <a:t>Run</a:t>
              </a:r>
            </a:p>
          </p:txBody>
        </p:sp>
        <p:sp>
          <p:nvSpPr>
            <p:cNvPr id="430" name="Rectangle 429"/>
            <p:cNvSpPr/>
            <p:nvPr/>
          </p:nvSpPr>
          <p:spPr>
            <a:xfrm>
              <a:off x="2817502" y="5483571"/>
              <a:ext cx="412030" cy="124668"/>
            </a:xfrm>
            <a:prstGeom prst="rect">
              <a:avLst/>
            </a:prstGeom>
          </p:spPr>
          <p:txBody>
            <a:bodyPr wrap="none" lIns="0" tIns="0" rIns="0" bIns="0">
              <a:spAutoFit/>
            </a:bodyPr>
            <a:lstStyle/>
            <a:p>
              <a:pPr defTabSz="914224">
                <a:lnSpc>
                  <a:spcPct val="90000"/>
                </a:lnSpc>
                <a:defRPr/>
              </a:pPr>
              <a:r>
                <a:rPr lang="en-US" sz="900" kern="0" dirty="0">
                  <a:gradFill>
                    <a:gsLst>
                      <a:gs pos="53804">
                        <a:schemeClr val="bg1"/>
                      </a:gs>
                      <a:gs pos="72000">
                        <a:schemeClr val="bg1"/>
                      </a:gs>
                    </a:gsLst>
                  </a:gradFill>
                  <a:latin typeface="Segoe UI"/>
                  <a:ea typeface="Segoe UI" panose="020B0502040204020203" pitchFamily="34" charset="0"/>
                  <a:cs typeface="Segoe UI" panose="020B0502040204020203" pitchFamily="34" charset="0"/>
                </a:rPr>
                <a:t>Validate</a:t>
              </a:r>
            </a:p>
          </p:txBody>
        </p:sp>
        <p:sp>
          <p:nvSpPr>
            <p:cNvPr id="431" name="Rectangle 430"/>
            <p:cNvSpPr/>
            <p:nvPr/>
          </p:nvSpPr>
          <p:spPr>
            <a:xfrm>
              <a:off x="2308915" y="5862143"/>
              <a:ext cx="341488" cy="124668"/>
            </a:xfrm>
            <a:prstGeom prst="rect">
              <a:avLst/>
            </a:prstGeom>
          </p:spPr>
          <p:txBody>
            <a:bodyPr wrap="none" lIns="0" tIns="0" rIns="0" bIns="0">
              <a:spAutoFit/>
            </a:bodyPr>
            <a:lstStyle/>
            <a:p>
              <a:pPr defTabSz="914224">
                <a:lnSpc>
                  <a:spcPct val="90000"/>
                </a:lnSpc>
                <a:defRPr/>
              </a:pPr>
              <a:r>
                <a:rPr lang="en-US" sz="900" kern="0" dirty="0">
                  <a:gradFill>
                    <a:gsLst>
                      <a:gs pos="53804">
                        <a:schemeClr val="bg1"/>
                      </a:gs>
                      <a:gs pos="72000">
                        <a:schemeClr val="bg1"/>
                      </a:gs>
                    </a:gsLst>
                  </a:gradFill>
                  <a:latin typeface="Segoe UI"/>
                  <a:ea typeface="Segoe UI" panose="020B0502040204020203" pitchFamily="34" charset="0"/>
                  <a:cs typeface="Segoe UI" panose="020B0502040204020203" pitchFamily="34" charset="0"/>
                </a:rPr>
                <a:t>Debug</a:t>
              </a:r>
            </a:p>
          </p:txBody>
        </p:sp>
      </p:grpSp>
      <p:grpSp>
        <p:nvGrpSpPr>
          <p:cNvPr id="432" name="Group 431"/>
          <p:cNvGrpSpPr/>
          <p:nvPr/>
        </p:nvGrpSpPr>
        <p:grpSpPr>
          <a:xfrm>
            <a:off x="1370068" y="4870992"/>
            <a:ext cx="1431051" cy="826664"/>
            <a:chOff x="1369381" y="4871198"/>
            <a:chExt cx="1431256" cy="826783"/>
          </a:xfrm>
        </p:grpSpPr>
        <p:pic>
          <p:nvPicPr>
            <p:cNvPr id="433" name="Picture 12" descr="Image result for docker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1640" y="4871198"/>
              <a:ext cx="598997" cy="399331"/>
            </a:xfrm>
            <a:prstGeom prst="rect">
              <a:avLst/>
            </a:prstGeom>
            <a:noFill/>
            <a:extLst>
              <a:ext uri="{909E8E84-426E-40DD-AFC4-6F175D3DCCD1}">
                <a14:hiddenFill xmlns:a14="http://schemas.microsoft.com/office/drawing/2010/main">
                  <a:solidFill>
                    <a:srgbClr val="FFFFFF"/>
                  </a:solidFill>
                </a14:hiddenFill>
              </a:ext>
            </a:extLst>
          </p:spPr>
        </p:pic>
        <p:pic>
          <p:nvPicPr>
            <p:cNvPr id="434" name="Picture_x0020_6" descr="image016"/>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69381" y="5426936"/>
              <a:ext cx="297381" cy="271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5" name="Rectangle 434"/>
          <p:cNvSpPr/>
          <p:nvPr/>
        </p:nvSpPr>
        <p:spPr>
          <a:xfrm>
            <a:off x="307994" y="4801876"/>
            <a:ext cx="1119211" cy="272254"/>
          </a:xfrm>
          <a:prstGeom prst="rect">
            <a:avLst/>
          </a:prstGeom>
        </p:spPr>
        <p:txBody>
          <a:bodyPr wrap="square">
            <a:spAutoFit/>
          </a:bodyPr>
          <a:lstStyle/>
          <a:p>
            <a:pPr defTabSz="914224">
              <a:lnSpc>
                <a:spcPct val="90000"/>
              </a:lnSpc>
              <a:defRPr/>
            </a:pPr>
            <a:r>
              <a:rPr lang="en-US" sz="1299" i="1" kern="0" dirty="0">
                <a:gradFill>
                  <a:gsLst>
                    <a:gs pos="53804">
                      <a:schemeClr val="bg1"/>
                    </a:gs>
                    <a:gs pos="72000">
                      <a:schemeClr val="bg1"/>
                    </a:gs>
                  </a:gsLst>
                </a:gradFill>
                <a:latin typeface="Segoe UI"/>
                <a:ea typeface="Segoe UI" panose="020B0502040204020203" pitchFamily="34" charset="0"/>
                <a:cs typeface="Segoe UI" panose="020B0502040204020203" pitchFamily="34" charset="0"/>
              </a:rPr>
              <a:t>Inner-Loop</a:t>
            </a:r>
          </a:p>
        </p:txBody>
      </p:sp>
      <p:pic>
        <p:nvPicPr>
          <p:cNvPr id="436" name="Picture 12" descr="Image result for docker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9396" y="2470623"/>
            <a:ext cx="598913" cy="399275"/>
          </a:xfrm>
          <a:prstGeom prst="rect">
            <a:avLst/>
          </a:prstGeom>
          <a:noFill/>
          <a:extLst>
            <a:ext uri="{909E8E84-426E-40DD-AFC4-6F175D3DCCD1}">
              <a14:hiddenFill xmlns:a14="http://schemas.microsoft.com/office/drawing/2010/main">
                <a:solidFill>
                  <a:srgbClr val="FFFFFF"/>
                </a:solidFill>
              </a14:hiddenFill>
            </a:ext>
          </a:extLst>
        </p:spPr>
      </p:pic>
      <p:grpSp>
        <p:nvGrpSpPr>
          <p:cNvPr id="437" name="Group 436"/>
          <p:cNvGrpSpPr/>
          <p:nvPr/>
        </p:nvGrpSpPr>
        <p:grpSpPr>
          <a:xfrm>
            <a:off x="4974939" y="1446995"/>
            <a:ext cx="1483488" cy="1492622"/>
            <a:chOff x="4974763" y="1446708"/>
            <a:chExt cx="1483698" cy="1492836"/>
          </a:xfrm>
        </p:grpSpPr>
        <p:sp>
          <p:nvSpPr>
            <p:cNvPr id="438" name="Rounded Rectangle 12"/>
            <p:cNvSpPr/>
            <p:nvPr/>
          </p:nvSpPr>
          <p:spPr>
            <a:xfrm>
              <a:off x="4974763" y="1461030"/>
              <a:ext cx="1483698" cy="1478514"/>
            </a:xfrm>
            <a:prstGeom prst="roundRect">
              <a:avLst>
                <a:gd name="adj" fmla="val 5783"/>
              </a:avLst>
            </a:prstGeom>
            <a:solidFill>
              <a:schemeClr val="tx1"/>
            </a:solidFill>
            <a:ln w="28575" cap="flat" cmpd="sng" algn="ctr">
              <a:solidFill>
                <a:srgbClr val="FFFFFF">
                  <a:lumMod val="75000"/>
                </a:srgbClr>
              </a:solidFill>
              <a:prstDash val="solid"/>
            </a:ln>
            <a:effectLst/>
          </p:spPr>
          <p:txBody>
            <a:bodyPr rot="0" spcFirstLastPara="0" vertOverflow="overflow" horzOverflow="overflow" vert="horz" wrap="square" lIns="91377" tIns="91377" rIns="91377" bIns="91377" numCol="1" spcCol="0" rtlCol="0" fromWordArt="0" anchor="b" anchorCtr="0" forceAA="0" compatLnSpc="1">
              <a:prstTxWarp prst="textNoShape">
                <a:avLst/>
              </a:prstTxWarp>
              <a:noAutofit/>
            </a:bodyPr>
            <a:lstStyle/>
            <a:p>
              <a:pPr algn="r" defTabSz="896214">
                <a:lnSpc>
                  <a:spcPct val="90000"/>
                </a:lnSpc>
                <a:defRPr/>
              </a:pPr>
              <a:endParaRPr lang="en-US" sz="1099" kern="0" dirty="0">
                <a:solidFill>
                  <a:sysClr val="windowText" lastClr="000000"/>
                </a:solidFill>
                <a:latin typeface="Segoe UI"/>
              </a:endParaRPr>
            </a:p>
          </p:txBody>
        </p:sp>
        <p:sp>
          <p:nvSpPr>
            <p:cNvPr id="439" name="TextBox 438"/>
            <p:cNvSpPr txBox="1"/>
            <p:nvPr/>
          </p:nvSpPr>
          <p:spPr>
            <a:xfrm>
              <a:off x="5096372" y="1935424"/>
              <a:ext cx="1240480" cy="310392"/>
            </a:xfrm>
            <a:prstGeom prst="rect">
              <a:avLst/>
            </a:prstGeom>
          </p:spPr>
          <p:txBody>
            <a:bodyPr vert="horz" wrap="square" lIns="91377" tIns="91377" rIns="91377" bIns="91377" rtlCol="0" anchor="t">
              <a:noAutofit/>
            </a:bodyPr>
            <a:lstStyle/>
            <a:p>
              <a:pPr marL="233160" indent="-233160" algn="ctr" defTabSz="896214">
                <a:lnSpc>
                  <a:spcPct val="90000"/>
                </a:lnSpc>
                <a:defRPr/>
              </a:pPr>
              <a:r>
                <a:rPr lang="en-US" sz="1599" kern="0" dirty="0">
                  <a:gradFill>
                    <a:gsLst>
                      <a:gs pos="53804">
                        <a:schemeClr val="bg1"/>
                      </a:gs>
                      <a:gs pos="72000">
                        <a:schemeClr val="bg1"/>
                      </a:gs>
                    </a:gsLst>
                  </a:gradFill>
                  <a:latin typeface="Segoe UI"/>
                  <a:ea typeface="Segoe UI" panose="020B0502040204020203" pitchFamily="34" charset="0"/>
                  <a:cs typeface="Segoe UI" panose="020B0502040204020203" pitchFamily="34" charset="0"/>
                </a:rPr>
                <a:t>CD, Deploy</a:t>
              </a:r>
            </a:p>
          </p:txBody>
        </p:sp>
        <p:sp>
          <p:nvSpPr>
            <p:cNvPr id="440" name="TextBox 439"/>
            <p:cNvSpPr txBox="1"/>
            <p:nvPr/>
          </p:nvSpPr>
          <p:spPr>
            <a:xfrm>
              <a:off x="5223238" y="1446708"/>
              <a:ext cx="967141" cy="390626"/>
            </a:xfrm>
            <a:prstGeom prst="rect">
              <a:avLst/>
            </a:prstGeom>
          </p:spPr>
          <p:txBody>
            <a:bodyPr vert="horz" wrap="square" lIns="91377" tIns="91377" rIns="91377" bIns="91377" rtlCol="0" anchor="t">
              <a:noAutofit/>
            </a:bodyPr>
            <a:lstStyle/>
            <a:p>
              <a:pPr marL="233160" indent="-233160" algn="ctr" defTabSz="896214">
                <a:lnSpc>
                  <a:spcPct val="90000"/>
                </a:lnSpc>
                <a:defRPr/>
              </a:pPr>
              <a:r>
                <a:rPr lang="en-US" sz="2000" b="1" kern="0" dirty="0">
                  <a:gradFill>
                    <a:gsLst>
                      <a:gs pos="53804">
                        <a:schemeClr val="bg1"/>
                      </a:gs>
                      <a:gs pos="72000">
                        <a:schemeClr val="bg1"/>
                      </a:gs>
                    </a:gsLst>
                  </a:gradFill>
                  <a:latin typeface="Segoe UI"/>
                  <a:ea typeface="Segoe UI" panose="020B0502040204020203" pitchFamily="34" charset="0"/>
                  <a:cs typeface="Segoe UI" panose="020B0502040204020203" pitchFamily="34" charset="0"/>
                </a:rPr>
                <a:t>4.</a:t>
              </a:r>
            </a:p>
          </p:txBody>
        </p:sp>
      </p:grpSp>
      <p:cxnSp>
        <p:nvCxnSpPr>
          <p:cNvPr id="442" name="Straight Arrow Connector 441"/>
          <p:cNvCxnSpPr>
            <a:cxnSpLocks/>
          </p:cNvCxnSpPr>
          <p:nvPr/>
        </p:nvCxnSpPr>
        <p:spPr>
          <a:xfrm flipV="1">
            <a:off x="6462866" y="2869748"/>
            <a:ext cx="1166994" cy="572428"/>
          </a:xfrm>
          <a:prstGeom prst="straightConnector1">
            <a:avLst/>
          </a:prstGeom>
          <a:noFill/>
          <a:ln w="76200" cap="flat" cmpd="sng" algn="ctr">
            <a:solidFill>
              <a:schemeClr val="accent5"/>
            </a:solidFill>
            <a:prstDash val="solid"/>
            <a:headEnd type="none"/>
            <a:tailEnd type="triangle" w="med" len="lg"/>
          </a:ln>
          <a:effectLst/>
        </p:spPr>
      </p:cxnSp>
      <p:pic>
        <p:nvPicPr>
          <p:cNvPr id="443" name="Picture 12" descr="Image result for docker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06361" y="2470623"/>
            <a:ext cx="598913" cy="399275"/>
          </a:xfrm>
          <a:prstGeom prst="rect">
            <a:avLst/>
          </a:prstGeom>
          <a:noFill/>
          <a:extLst>
            <a:ext uri="{909E8E84-426E-40DD-AFC4-6F175D3DCCD1}">
              <a14:hiddenFill xmlns:a14="http://schemas.microsoft.com/office/drawing/2010/main">
                <a:solidFill>
                  <a:srgbClr val="FFFFFF"/>
                </a:solidFill>
              </a14:hiddenFill>
            </a:ext>
          </a:extLst>
        </p:spPr>
      </p:pic>
      <p:sp>
        <p:nvSpPr>
          <p:cNvPr id="444" name="Rectangle 443"/>
          <p:cNvSpPr/>
          <p:nvPr/>
        </p:nvSpPr>
        <p:spPr>
          <a:xfrm>
            <a:off x="4382155" y="1449920"/>
            <a:ext cx="533324" cy="1449474"/>
          </a:xfrm>
          <a:prstGeom prst="rect">
            <a:avLst/>
          </a:prstGeom>
          <a:pattFill prst="horzBrick">
            <a:fgClr>
              <a:sysClr val="window" lastClr="FFFFFF"/>
            </a:fgClr>
            <a:bgClr>
              <a:srgbClr val="C0504D"/>
            </a:bgClr>
          </a:pattFill>
          <a:ln w="25400" cap="flat" cmpd="sng" algn="ctr">
            <a:noFill/>
            <a:prstDash val="solid"/>
          </a:ln>
          <a:effectLst/>
        </p:spPr>
        <p:txBody>
          <a:bodyPr rtlCol="0" anchor="ctr"/>
          <a:lstStyle/>
          <a:p>
            <a:pPr algn="ctr" defTabSz="914224">
              <a:lnSpc>
                <a:spcPct val="90000"/>
              </a:lnSpc>
              <a:defRPr/>
            </a:pPr>
            <a:endParaRPr lang="en-US" kern="0" dirty="0">
              <a:solidFill>
                <a:sysClr val="windowText" lastClr="000000"/>
              </a:solidFill>
              <a:latin typeface="Calibri"/>
            </a:endParaRPr>
          </a:p>
        </p:txBody>
      </p:sp>
      <p:grpSp>
        <p:nvGrpSpPr>
          <p:cNvPr id="446" name="Group 445"/>
          <p:cNvGrpSpPr/>
          <p:nvPr/>
        </p:nvGrpSpPr>
        <p:grpSpPr>
          <a:xfrm>
            <a:off x="609466" y="1458537"/>
            <a:ext cx="1483488" cy="1481084"/>
            <a:chOff x="608671" y="1458249"/>
            <a:chExt cx="1483698" cy="1481295"/>
          </a:xfrm>
        </p:grpSpPr>
        <p:sp>
          <p:nvSpPr>
            <p:cNvPr id="447" name="Rounded Rectangle 11"/>
            <p:cNvSpPr/>
            <p:nvPr/>
          </p:nvSpPr>
          <p:spPr>
            <a:xfrm>
              <a:off x="608671" y="1461030"/>
              <a:ext cx="1483698" cy="1478514"/>
            </a:xfrm>
            <a:prstGeom prst="roundRect">
              <a:avLst>
                <a:gd name="adj" fmla="val 5783"/>
              </a:avLst>
            </a:prstGeom>
            <a:solidFill>
              <a:schemeClr val="tx1"/>
            </a:solidFill>
            <a:ln w="28575" cap="flat" cmpd="sng" algn="ctr">
              <a:solidFill>
                <a:srgbClr val="FFFFFF">
                  <a:lumMod val="75000"/>
                </a:srgbClr>
              </a:solidFill>
              <a:prstDash val="solid"/>
            </a:ln>
            <a:effectLst/>
          </p:spPr>
          <p:txBody>
            <a:bodyPr rot="0" spcFirstLastPara="0" vertOverflow="overflow" horzOverflow="overflow" vert="horz" wrap="square" lIns="91377" tIns="91377" rIns="91377" bIns="91377" numCol="1" spcCol="0" rtlCol="0" fromWordArt="0" anchor="b" anchorCtr="0" forceAA="0" compatLnSpc="1">
              <a:prstTxWarp prst="textNoShape">
                <a:avLst/>
              </a:prstTxWarp>
              <a:noAutofit/>
            </a:bodyPr>
            <a:lstStyle/>
            <a:p>
              <a:pPr algn="r" defTabSz="896214">
                <a:lnSpc>
                  <a:spcPct val="90000"/>
                </a:lnSpc>
                <a:defRPr/>
              </a:pPr>
              <a:endParaRPr lang="en-US" sz="1099" kern="0" dirty="0">
                <a:solidFill>
                  <a:sysClr val="windowText" lastClr="000000"/>
                </a:solidFill>
                <a:latin typeface="Segoe UI"/>
              </a:endParaRPr>
            </a:p>
          </p:txBody>
        </p:sp>
        <p:sp>
          <p:nvSpPr>
            <p:cNvPr id="448" name="TextBox 447"/>
            <p:cNvSpPr txBox="1"/>
            <p:nvPr/>
          </p:nvSpPr>
          <p:spPr>
            <a:xfrm>
              <a:off x="659206" y="1806524"/>
              <a:ext cx="1375377" cy="876125"/>
            </a:xfrm>
            <a:prstGeom prst="rect">
              <a:avLst/>
            </a:prstGeom>
          </p:spPr>
          <p:txBody>
            <a:bodyPr vert="horz" wrap="square" lIns="91377" tIns="91377" rIns="91377" bIns="91377" rtlCol="0" anchor="t">
              <a:noAutofit/>
            </a:bodyPr>
            <a:lstStyle/>
            <a:p>
              <a:pPr algn="ctr" defTabSz="896214">
                <a:lnSpc>
                  <a:spcPct val="90000"/>
                </a:lnSpc>
                <a:defRPr/>
              </a:pPr>
              <a:r>
                <a:rPr lang="en-US" sz="1599" kern="0" dirty="0">
                  <a:gradFill>
                    <a:gsLst>
                      <a:gs pos="53804">
                        <a:schemeClr val="bg1"/>
                      </a:gs>
                      <a:gs pos="72000">
                        <a:schemeClr val="bg1"/>
                      </a:gs>
                    </a:gsLst>
                    <a:lin ang="5400000" scaled="0"/>
                  </a:gradFill>
                  <a:latin typeface="Segoe UI"/>
                  <a:ea typeface="Segoe UI" panose="020B0502040204020203" pitchFamily="34" charset="0"/>
                  <a:cs typeface="Segoe UI" panose="020B0502040204020203" pitchFamily="34" charset="0"/>
                </a:rPr>
                <a:t>Source Code Control</a:t>
              </a:r>
            </a:p>
            <a:p>
              <a:pPr algn="ctr" defTabSz="896214">
                <a:lnSpc>
                  <a:spcPct val="90000"/>
                </a:lnSpc>
                <a:defRPr/>
              </a:pPr>
              <a:r>
                <a:rPr lang="en-US" sz="1099" kern="0" dirty="0">
                  <a:gradFill>
                    <a:gsLst>
                      <a:gs pos="53804">
                        <a:schemeClr val="bg1"/>
                      </a:gs>
                      <a:gs pos="72000">
                        <a:schemeClr val="bg1"/>
                      </a:gs>
                    </a:gsLst>
                    <a:lin ang="5400000" scaled="0"/>
                  </a:gradFill>
                  <a:latin typeface="Segoe UI"/>
                  <a:ea typeface="Segoe UI" panose="020B0502040204020203" pitchFamily="34" charset="0"/>
                  <a:cs typeface="Segoe UI" panose="020B0502040204020203" pitchFamily="34" charset="0"/>
                </a:rPr>
                <a:t>(SCC)</a:t>
              </a:r>
            </a:p>
          </p:txBody>
        </p:sp>
        <p:sp>
          <p:nvSpPr>
            <p:cNvPr id="449" name="TextBox 448"/>
            <p:cNvSpPr txBox="1"/>
            <p:nvPr/>
          </p:nvSpPr>
          <p:spPr>
            <a:xfrm>
              <a:off x="889041" y="1458249"/>
              <a:ext cx="967141" cy="390626"/>
            </a:xfrm>
            <a:prstGeom prst="rect">
              <a:avLst/>
            </a:prstGeom>
          </p:spPr>
          <p:txBody>
            <a:bodyPr vert="horz" wrap="square" lIns="91377" tIns="91377" rIns="91377" bIns="91377" rtlCol="0" anchor="t">
              <a:noAutofit/>
            </a:bodyPr>
            <a:lstStyle/>
            <a:p>
              <a:pPr marL="233160" indent="-233160" algn="ctr" defTabSz="896214">
                <a:lnSpc>
                  <a:spcPct val="90000"/>
                </a:lnSpc>
                <a:defRPr/>
              </a:pPr>
              <a:r>
                <a:rPr lang="en-US" sz="2000" b="1" kern="0" dirty="0">
                  <a:gradFill>
                    <a:gsLst>
                      <a:gs pos="53804">
                        <a:schemeClr val="bg1"/>
                      </a:gs>
                      <a:gs pos="72000">
                        <a:schemeClr val="bg1"/>
                      </a:gs>
                    </a:gsLst>
                  </a:gradFill>
                  <a:latin typeface="Segoe UI"/>
                  <a:ea typeface="Segoe UI" panose="020B0502040204020203" pitchFamily="34" charset="0"/>
                  <a:cs typeface="Segoe UI" panose="020B0502040204020203" pitchFamily="34" charset="0"/>
                </a:rPr>
                <a:t>2.</a:t>
              </a:r>
            </a:p>
          </p:txBody>
        </p:sp>
        <p:pic>
          <p:nvPicPr>
            <p:cNvPr id="450" name="Picture 449"/>
            <p:cNvPicPr>
              <a:picLocks noChangeAspect="1"/>
            </p:cNvPicPr>
            <p:nvPr/>
          </p:nvPicPr>
          <p:blipFill>
            <a:blip r:embed="rId13"/>
            <a:stretch>
              <a:fillRect/>
            </a:stretch>
          </p:blipFill>
          <p:spPr>
            <a:xfrm>
              <a:off x="1671050" y="2532908"/>
              <a:ext cx="360364" cy="358071"/>
            </a:xfrm>
            <a:prstGeom prst="rect">
              <a:avLst/>
            </a:prstGeom>
          </p:spPr>
        </p:pic>
      </p:grpSp>
      <p:grpSp>
        <p:nvGrpSpPr>
          <p:cNvPr id="5" name="Group 4">
            <a:extLst>
              <a:ext uri="{FF2B5EF4-FFF2-40B4-BE49-F238E27FC236}">
                <a16:creationId xmlns:a16="http://schemas.microsoft.com/office/drawing/2014/main" id="{02347839-E005-4CD0-9350-AF13AAA46A89}"/>
              </a:ext>
            </a:extLst>
          </p:cNvPr>
          <p:cNvGrpSpPr/>
          <p:nvPr/>
        </p:nvGrpSpPr>
        <p:grpSpPr>
          <a:xfrm>
            <a:off x="4935970" y="3124506"/>
            <a:ext cx="1483488" cy="1478305"/>
            <a:chOff x="4935970" y="3124506"/>
            <a:chExt cx="1483488" cy="1478305"/>
          </a:xfrm>
        </p:grpSpPr>
        <p:sp>
          <p:nvSpPr>
            <p:cNvPr id="454" name="Rounded Rectangle 12"/>
            <p:cNvSpPr/>
            <p:nvPr/>
          </p:nvSpPr>
          <p:spPr>
            <a:xfrm>
              <a:off x="4935970" y="3124506"/>
              <a:ext cx="1483488" cy="1478305"/>
            </a:xfrm>
            <a:prstGeom prst="roundRect">
              <a:avLst>
                <a:gd name="adj" fmla="val 5783"/>
              </a:avLst>
            </a:prstGeom>
            <a:solidFill>
              <a:schemeClr val="tx1"/>
            </a:solidFill>
            <a:ln w="28575" cap="flat" cmpd="sng" algn="ctr">
              <a:solidFill>
                <a:sysClr val="window" lastClr="FFFFFF">
                  <a:lumMod val="75000"/>
                </a:sysClr>
              </a:solidFill>
              <a:prstDash val="solid"/>
            </a:ln>
            <a:effectLst/>
          </p:spPr>
          <p:txBody>
            <a:bodyPr rot="0" spcFirstLastPara="0" vertOverflow="overflow" horzOverflow="overflow" vert="horz" wrap="square" lIns="91377" tIns="91377" rIns="91377" bIns="91377" numCol="1" spcCol="0" rtlCol="0" fromWordArt="0" anchor="b" anchorCtr="0" forceAA="0" compatLnSpc="1">
              <a:prstTxWarp prst="textNoShape">
                <a:avLst/>
              </a:prstTxWarp>
              <a:noAutofit/>
            </a:bodyPr>
            <a:lstStyle/>
            <a:p>
              <a:pPr algn="r" defTabSz="896214">
                <a:lnSpc>
                  <a:spcPct val="90000"/>
                </a:lnSpc>
                <a:defRPr/>
              </a:pPr>
              <a:endParaRPr lang="en-US" sz="1099" kern="0" dirty="0">
                <a:solidFill>
                  <a:sysClr val="windowText" lastClr="000000"/>
                </a:solidFill>
                <a:latin typeface="Segoe UI Semilight"/>
              </a:endParaRPr>
            </a:p>
          </p:txBody>
        </p:sp>
        <p:pic>
          <p:nvPicPr>
            <p:cNvPr id="456" name="Picture 455"/>
            <p:cNvPicPr>
              <a:picLocks noChangeAspect="1"/>
            </p:cNvPicPr>
            <p:nvPr/>
          </p:nvPicPr>
          <p:blipFill>
            <a:blip r:embed="rId14"/>
            <a:stretch>
              <a:fillRect/>
            </a:stretch>
          </p:blipFill>
          <p:spPr>
            <a:xfrm>
              <a:off x="5083438" y="3670563"/>
              <a:ext cx="565823" cy="565823"/>
            </a:xfrm>
            <a:prstGeom prst="rect">
              <a:avLst/>
            </a:prstGeom>
          </p:spPr>
        </p:pic>
      </p:grpSp>
      <p:grpSp>
        <p:nvGrpSpPr>
          <p:cNvPr id="2" name="Group 1">
            <a:extLst>
              <a:ext uri="{FF2B5EF4-FFF2-40B4-BE49-F238E27FC236}">
                <a16:creationId xmlns:a16="http://schemas.microsoft.com/office/drawing/2014/main" id="{6107FA96-2A1E-4DD3-818A-ACE316AE6B4F}"/>
              </a:ext>
            </a:extLst>
          </p:cNvPr>
          <p:cNvGrpSpPr/>
          <p:nvPr/>
        </p:nvGrpSpPr>
        <p:grpSpPr>
          <a:xfrm>
            <a:off x="9543552" y="2244700"/>
            <a:ext cx="2560320" cy="621226"/>
            <a:chOff x="9366051" y="2200383"/>
            <a:chExt cx="2510346" cy="609100"/>
          </a:xfrm>
        </p:grpSpPr>
        <p:sp>
          <p:nvSpPr>
            <p:cNvPr id="418" name="Rectangle 417"/>
            <p:cNvSpPr/>
            <p:nvPr/>
          </p:nvSpPr>
          <p:spPr>
            <a:xfrm>
              <a:off x="9366051" y="2200383"/>
              <a:ext cx="2510346" cy="609100"/>
            </a:xfrm>
            <a:prstGeom prst="rect">
              <a:avLst/>
            </a:prstGeom>
            <a:solidFill>
              <a:schemeClr val="tx1"/>
            </a:solidFill>
            <a:ln w="28575" cap="flat" cmpd="sng" algn="ctr">
              <a:solidFill>
                <a:srgbClr val="FFFFFF">
                  <a:lumMod val="75000"/>
                </a:srgbClr>
              </a:solidFill>
              <a:prstDash val="solid"/>
            </a:ln>
            <a:effectLst/>
          </p:spPr>
          <p:txBody>
            <a:bodyPr rot="0" spcFirstLastPara="0" vertOverflow="overflow" horzOverflow="overflow" vert="horz" wrap="square" lIns="639989" tIns="0" rIns="0" bIns="0" numCol="1" spcCol="0" rtlCol="0" fromWordArt="0" anchor="ctr" anchorCtr="0" forceAA="0" compatLnSpc="1">
              <a:prstTxWarp prst="textNoShape">
                <a:avLst/>
              </a:prstTxWarp>
              <a:noAutofit/>
            </a:bodyPr>
            <a:lstStyle/>
            <a:p>
              <a:pPr algn="ctr" defTabSz="896214">
                <a:lnSpc>
                  <a:spcPct val="90000"/>
                </a:lnSpc>
                <a:defRPr/>
              </a:pPr>
              <a:r>
                <a:rPr lang="en-US" sz="1599" kern="0" dirty="0">
                  <a:gradFill>
                    <a:gsLst>
                      <a:gs pos="11413">
                        <a:schemeClr val="bg1"/>
                      </a:gs>
                      <a:gs pos="30978">
                        <a:schemeClr val="bg1"/>
                      </a:gs>
                    </a:gsLst>
                    <a:lin ang="0" scaled="0"/>
                  </a:gradFill>
                </a:rPr>
                <a:t>App Services</a:t>
              </a:r>
            </a:p>
          </p:txBody>
        </p:sp>
        <p:pic>
          <p:nvPicPr>
            <p:cNvPr id="110" name="Picture 109">
              <a:extLst>
                <a:ext uri="{FF2B5EF4-FFF2-40B4-BE49-F238E27FC236}">
                  <a16:creationId xmlns:a16="http://schemas.microsoft.com/office/drawing/2014/main" id="{17FD1D27-800F-431B-A693-180626D99488}"/>
                </a:ext>
              </a:extLst>
            </p:cNvPr>
            <p:cNvPicPr>
              <a:picLocks noChangeAspect="1"/>
            </p:cNvPicPr>
            <p:nvPr/>
          </p:nvPicPr>
          <p:blipFill>
            <a:blip r:embed="rId15"/>
            <a:stretch>
              <a:fillRect/>
            </a:stretch>
          </p:blipFill>
          <p:spPr>
            <a:xfrm>
              <a:off x="9522589" y="2290959"/>
              <a:ext cx="441455" cy="441796"/>
            </a:xfrm>
            <a:prstGeom prst="rect">
              <a:avLst/>
            </a:prstGeom>
          </p:spPr>
        </p:pic>
      </p:grpSp>
      <p:grpSp>
        <p:nvGrpSpPr>
          <p:cNvPr id="407" name="Group 406"/>
          <p:cNvGrpSpPr/>
          <p:nvPr/>
        </p:nvGrpSpPr>
        <p:grpSpPr>
          <a:xfrm>
            <a:off x="4682119" y="4777300"/>
            <a:ext cx="2069128" cy="1582572"/>
            <a:chOff x="4681901" y="4777485"/>
            <a:chExt cx="2069421" cy="1582797"/>
          </a:xfrm>
        </p:grpSpPr>
        <p:pic>
          <p:nvPicPr>
            <p:cNvPr id="408" name="Picture 407"/>
            <p:cNvPicPr>
              <a:picLocks noChangeAspect="1"/>
            </p:cNvPicPr>
            <p:nvPr/>
          </p:nvPicPr>
          <p:blipFill>
            <a:blip r:embed="rId16">
              <a:duotone>
                <a:prstClr val="black"/>
                <a:srgbClr val="002050">
                  <a:tint val="45000"/>
                  <a:satMod val="400000"/>
                </a:srgbClr>
              </a:duotone>
              <a:lum bright="-20000"/>
            </a:blip>
            <a:stretch>
              <a:fillRect/>
            </a:stretch>
          </p:blipFill>
          <p:spPr>
            <a:xfrm>
              <a:off x="4681901" y="4854121"/>
              <a:ext cx="2069421" cy="1506161"/>
            </a:xfrm>
            <a:prstGeom prst="rect">
              <a:avLst/>
            </a:prstGeom>
          </p:spPr>
        </p:pic>
        <p:sp>
          <p:nvSpPr>
            <p:cNvPr id="409" name="Rectangle 408"/>
            <p:cNvSpPr/>
            <p:nvPr/>
          </p:nvSpPr>
          <p:spPr>
            <a:xfrm>
              <a:off x="4984766" y="4897716"/>
              <a:ext cx="1705477" cy="202787"/>
            </a:xfrm>
            <a:prstGeom prst="rect">
              <a:avLst/>
            </a:prstGeom>
            <a:solidFill>
              <a:schemeClr val="tx1"/>
            </a:solidFill>
            <a:ln w="10795" cap="flat" cmpd="sng" algn="ctr">
              <a:noFill/>
              <a:prstDash val="solid"/>
            </a:ln>
            <a:effectLst/>
          </p:spPr>
          <p:txBody>
            <a:bodyPr rtlCol="0" anchor="ctr"/>
            <a:lstStyle/>
            <a:p>
              <a:pPr algn="ctr" defTabSz="914224">
                <a:lnSpc>
                  <a:spcPct val="90000"/>
                </a:lnSpc>
                <a:defRPr/>
              </a:pPr>
              <a:endParaRPr lang="en-US" kern="0" dirty="0">
                <a:solidFill>
                  <a:prstClr val="white"/>
                </a:solidFill>
                <a:latin typeface="Calibri" panose="020F0502020204030204"/>
              </a:endParaRPr>
            </a:p>
          </p:txBody>
        </p:sp>
        <p:sp>
          <p:nvSpPr>
            <p:cNvPr id="410" name="TextBox 409"/>
            <p:cNvSpPr txBox="1"/>
            <p:nvPr/>
          </p:nvSpPr>
          <p:spPr>
            <a:xfrm>
              <a:off x="5291402" y="4777485"/>
              <a:ext cx="967141" cy="390626"/>
            </a:xfrm>
            <a:prstGeom prst="rect">
              <a:avLst/>
            </a:prstGeom>
          </p:spPr>
          <p:txBody>
            <a:bodyPr vert="horz" wrap="square" lIns="91377" tIns="91377" rIns="91377" bIns="91377" rtlCol="0" anchor="t">
              <a:noAutofit/>
            </a:bodyPr>
            <a:lstStyle/>
            <a:p>
              <a:pPr marL="233160" indent="-233160" algn="ctr" defTabSz="896214">
                <a:lnSpc>
                  <a:spcPct val="90000"/>
                </a:lnSpc>
                <a:defRPr/>
              </a:pPr>
              <a:r>
                <a:rPr lang="en-US" sz="2000" b="1" kern="0" dirty="0">
                  <a:gradFill>
                    <a:gsLst>
                      <a:gs pos="53804">
                        <a:schemeClr val="bg1"/>
                      </a:gs>
                      <a:gs pos="72000">
                        <a:schemeClr val="bg1"/>
                      </a:gs>
                    </a:gsLst>
                  </a:gradFill>
                  <a:latin typeface="Segoe UI"/>
                  <a:ea typeface="Segoe UI" panose="020B0502040204020203" pitchFamily="34" charset="0"/>
                  <a:cs typeface="Segoe UI" panose="020B0502040204020203" pitchFamily="34" charset="0"/>
                </a:rPr>
                <a:t>6.</a:t>
              </a:r>
            </a:p>
          </p:txBody>
        </p:sp>
      </p:grpSp>
      <p:pic>
        <p:nvPicPr>
          <p:cNvPr id="108" name="Picture 4" descr="https://zapier.cachefly.net/storage/services/59152a3a91bfe0ddd2fc9b978448593a.128x128.png">
            <a:extLst>
              <a:ext uri="{FF2B5EF4-FFF2-40B4-BE49-F238E27FC236}">
                <a16:creationId xmlns:a16="http://schemas.microsoft.com/office/drawing/2014/main" id="{534E63D1-5C86-4464-82D9-E98BAFCAF03A}"/>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04" t="22115" r="21627" b="23287"/>
          <a:stretch/>
        </p:blipFill>
        <p:spPr bwMode="auto">
          <a:xfrm>
            <a:off x="1362717" y="6201198"/>
            <a:ext cx="293442" cy="273087"/>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https://zapier.cachefly.net/storage/services/59152a3a91bfe0ddd2fc9b978448593a.128x128.png">
            <a:extLst>
              <a:ext uri="{FF2B5EF4-FFF2-40B4-BE49-F238E27FC236}">
                <a16:creationId xmlns:a16="http://schemas.microsoft.com/office/drawing/2014/main" id="{1CD94C35-B1D2-472C-B835-7CF03AC00BCB}"/>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04" t="22115" r="21627" b="23287"/>
          <a:stretch/>
        </p:blipFill>
        <p:spPr bwMode="auto">
          <a:xfrm>
            <a:off x="674595" y="1544820"/>
            <a:ext cx="293442" cy="27308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0" descr="https://wiki.jenkins-ci.org/download/attachments/2916393/logo-title.png?version=1&amp;modificationDate=1302753947000">
            <a:extLst>
              <a:ext uri="{FF2B5EF4-FFF2-40B4-BE49-F238E27FC236}">
                <a16:creationId xmlns:a16="http://schemas.microsoft.com/office/drawing/2014/main" id="{B04894A7-0ADD-4295-BF38-781D9F1DB595}"/>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r="72203"/>
          <a:stretch/>
        </p:blipFill>
        <p:spPr bwMode="auto">
          <a:xfrm>
            <a:off x="664274" y="2496887"/>
            <a:ext cx="349377" cy="40422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https://zapier.cachefly.net/storage/services/59152a3a91bfe0ddd2fc9b978448593a.128x128.png">
            <a:extLst>
              <a:ext uri="{FF2B5EF4-FFF2-40B4-BE49-F238E27FC236}">
                <a16:creationId xmlns:a16="http://schemas.microsoft.com/office/drawing/2014/main" id="{A8D1F7A4-DDD3-438F-B13F-E9867AC860A2}"/>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04" t="22115" r="21627" b="23287"/>
          <a:stretch/>
        </p:blipFill>
        <p:spPr bwMode="auto">
          <a:xfrm>
            <a:off x="2861837" y="1544819"/>
            <a:ext cx="293442" cy="273087"/>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https://zapier.cachefly.net/storage/services/59152a3a91bfe0ddd2fc9b978448593a.128x128.png">
            <a:extLst>
              <a:ext uri="{FF2B5EF4-FFF2-40B4-BE49-F238E27FC236}">
                <a16:creationId xmlns:a16="http://schemas.microsoft.com/office/drawing/2014/main" id="{C2258347-6C90-469D-A505-FEAEF8960042}"/>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04" t="22115" r="21627" b="23287"/>
          <a:stretch/>
        </p:blipFill>
        <p:spPr bwMode="auto">
          <a:xfrm>
            <a:off x="5049077" y="1544816"/>
            <a:ext cx="293442" cy="273087"/>
          </a:xfrm>
          <a:prstGeom prst="rect">
            <a:avLst/>
          </a:prstGeom>
          <a:noFill/>
          <a:extLst>
            <a:ext uri="{909E8E84-426E-40DD-AFC4-6F175D3DCCD1}">
              <a14:hiddenFill xmlns:a14="http://schemas.microsoft.com/office/drawing/2010/main">
                <a:solidFill>
                  <a:srgbClr val="FFFFFF"/>
                </a:solidFill>
              </a14:hiddenFill>
            </a:ext>
          </a:extLst>
        </p:spPr>
      </p:pic>
      <p:sp>
        <p:nvSpPr>
          <p:cNvPr id="114" name="Rectangle 113">
            <a:extLst>
              <a:ext uri="{FF2B5EF4-FFF2-40B4-BE49-F238E27FC236}">
                <a16:creationId xmlns:a16="http://schemas.microsoft.com/office/drawing/2014/main" id="{90197A79-DEA4-435F-842D-3CC47AEA7EDA}"/>
              </a:ext>
            </a:extLst>
          </p:cNvPr>
          <p:cNvSpPr/>
          <p:nvPr/>
        </p:nvSpPr>
        <p:spPr>
          <a:xfrm>
            <a:off x="5531389" y="3563807"/>
            <a:ext cx="965228" cy="548996"/>
          </a:xfrm>
          <a:prstGeom prst="rect">
            <a:avLst/>
          </a:prstGeom>
        </p:spPr>
        <p:txBody>
          <a:bodyPr wrap="square">
            <a:spAutoFit/>
          </a:bodyPr>
          <a:lstStyle/>
          <a:p>
            <a:pPr algn="ctr" defTabSz="914224">
              <a:lnSpc>
                <a:spcPct val="90000"/>
              </a:lnSpc>
              <a:defRPr/>
            </a:pPr>
            <a:r>
              <a:rPr lang="en-US" sz="1099" kern="0" dirty="0">
                <a:gradFill>
                  <a:gsLst>
                    <a:gs pos="53804">
                      <a:schemeClr val="bg1"/>
                    </a:gs>
                    <a:gs pos="72000">
                      <a:schemeClr val="bg1"/>
                    </a:gs>
                  </a:gsLst>
                </a:gradFill>
                <a:ea typeface="Segoe UI" panose="020B0502040204020203" pitchFamily="34" charset="0"/>
                <a:cs typeface="Segoe UI" panose="020B0502040204020203" pitchFamily="34" charset="0"/>
              </a:rPr>
              <a:t>Azure Container Registry</a:t>
            </a:r>
          </a:p>
        </p:txBody>
      </p:sp>
      <p:sp>
        <p:nvSpPr>
          <p:cNvPr id="115" name="Rectangle 114">
            <a:extLst>
              <a:ext uri="{FF2B5EF4-FFF2-40B4-BE49-F238E27FC236}">
                <a16:creationId xmlns:a16="http://schemas.microsoft.com/office/drawing/2014/main" id="{CE093C76-C88A-4A49-82D4-BB3183238C02}"/>
              </a:ext>
            </a:extLst>
          </p:cNvPr>
          <p:cNvSpPr/>
          <p:nvPr/>
        </p:nvSpPr>
        <p:spPr>
          <a:xfrm>
            <a:off x="5172155" y="5166960"/>
            <a:ext cx="1286272" cy="244554"/>
          </a:xfrm>
          <a:prstGeom prst="rect">
            <a:avLst/>
          </a:prstGeom>
        </p:spPr>
        <p:txBody>
          <a:bodyPr wrap="square">
            <a:spAutoFit/>
          </a:bodyPr>
          <a:lstStyle/>
          <a:p>
            <a:pPr algn="ctr" defTabSz="914224">
              <a:lnSpc>
                <a:spcPct val="90000"/>
              </a:lnSpc>
              <a:defRPr/>
            </a:pPr>
            <a:r>
              <a:rPr lang="en-US" sz="1099" kern="0" dirty="0">
                <a:gradFill>
                  <a:gsLst>
                    <a:gs pos="53804">
                      <a:schemeClr val="bg1"/>
                    </a:gs>
                    <a:gs pos="72000">
                      <a:schemeClr val="bg1"/>
                    </a:gs>
                  </a:gsLst>
                </a:gradFill>
                <a:ea typeface="Segoe UI" panose="020B0502040204020203" pitchFamily="34" charset="0"/>
                <a:cs typeface="Segoe UI" panose="020B0502040204020203" pitchFamily="34" charset="0"/>
              </a:rPr>
              <a:t>Azure Monitoring</a:t>
            </a:r>
          </a:p>
        </p:txBody>
      </p:sp>
    </p:spTree>
    <p:extLst>
      <p:ext uri="{BB962C8B-B14F-4D97-AF65-F5344CB8AC3E}">
        <p14:creationId xmlns:p14="http://schemas.microsoft.com/office/powerpoint/2010/main" val="1880212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8"/>
                                        </p:tgtEl>
                                        <p:attrNameLst>
                                          <p:attrName>style.visibility</p:attrName>
                                        </p:attrNameLst>
                                      </p:cBhvr>
                                      <p:to>
                                        <p:strVal val="visible"/>
                                      </p:to>
                                    </p:set>
                                    <p:animEffect transition="in" filter="fade">
                                      <p:cBhvr>
                                        <p:cTn id="7" dur="500"/>
                                        <p:tgtEl>
                                          <p:spTgt spid="36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26"/>
                                        </p:tgtEl>
                                        <p:attrNameLst>
                                          <p:attrName>style.visibility</p:attrName>
                                        </p:attrNameLst>
                                      </p:cBhvr>
                                      <p:to>
                                        <p:strVal val="visible"/>
                                      </p:to>
                                    </p:set>
                                    <p:anim calcmode="lin" valueType="num">
                                      <p:cBhvr>
                                        <p:cTn id="11" dur="500" fill="hold"/>
                                        <p:tgtEl>
                                          <p:spTgt spid="426"/>
                                        </p:tgtEl>
                                        <p:attrNameLst>
                                          <p:attrName>ppt_w</p:attrName>
                                        </p:attrNameLst>
                                      </p:cBhvr>
                                      <p:tavLst>
                                        <p:tav tm="0">
                                          <p:val>
                                            <p:fltVal val="0"/>
                                          </p:val>
                                        </p:tav>
                                        <p:tav tm="100000">
                                          <p:val>
                                            <p:strVal val="#ppt_w"/>
                                          </p:val>
                                        </p:tav>
                                      </p:tavLst>
                                    </p:anim>
                                    <p:anim calcmode="lin" valueType="num">
                                      <p:cBhvr>
                                        <p:cTn id="12" dur="500" fill="hold"/>
                                        <p:tgtEl>
                                          <p:spTgt spid="426"/>
                                        </p:tgtEl>
                                        <p:attrNameLst>
                                          <p:attrName>ppt_h</p:attrName>
                                        </p:attrNameLst>
                                      </p:cBhvr>
                                      <p:tavLst>
                                        <p:tav tm="0">
                                          <p:val>
                                            <p:fltVal val="0"/>
                                          </p:val>
                                        </p:tav>
                                        <p:tav tm="100000">
                                          <p:val>
                                            <p:strVal val="#ppt_h"/>
                                          </p:val>
                                        </p:tav>
                                      </p:tavLst>
                                    </p:anim>
                                    <p:animEffect transition="in" filter="fade">
                                      <p:cBhvr>
                                        <p:cTn id="13" dur="500"/>
                                        <p:tgtEl>
                                          <p:spTgt spid="4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32"/>
                                        </p:tgtEl>
                                        <p:attrNameLst>
                                          <p:attrName>style.visibility</p:attrName>
                                        </p:attrNameLst>
                                      </p:cBhvr>
                                      <p:to>
                                        <p:strVal val="visible"/>
                                      </p:to>
                                    </p:set>
                                    <p:animEffect transition="in" filter="fade">
                                      <p:cBhvr>
                                        <p:cTn id="18" dur="500"/>
                                        <p:tgtEl>
                                          <p:spTgt spid="432"/>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395"/>
                                        </p:tgtEl>
                                        <p:attrNameLst>
                                          <p:attrName>style.visibility</p:attrName>
                                        </p:attrNameLst>
                                      </p:cBhvr>
                                      <p:to>
                                        <p:strVal val="visible"/>
                                      </p:to>
                                    </p:set>
                                    <p:animEffect transition="in" filter="wipe(right)">
                                      <p:cBhvr>
                                        <p:cTn id="26" dur="500"/>
                                        <p:tgtEl>
                                          <p:spTgt spid="39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46"/>
                                        </p:tgtEl>
                                        <p:attrNameLst>
                                          <p:attrName>style.visibility</p:attrName>
                                        </p:attrNameLst>
                                      </p:cBhvr>
                                      <p:to>
                                        <p:strVal val="visible"/>
                                      </p:to>
                                    </p:set>
                                    <p:animEffect transition="in" filter="fade">
                                      <p:cBhvr>
                                        <p:cTn id="31" dur="500"/>
                                        <p:tgtEl>
                                          <p:spTgt spid="446"/>
                                        </p:tgtEl>
                                      </p:cBhvr>
                                    </p:animEffect>
                                  </p:childTnLst>
                                </p:cTn>
                              </p:par>
                            </p:childTnLst>
                          </p:cTn>
                        </p:par>
                        <p:par>
                          <p:cTn id="32" fill="hold">
                            <p:stCondLst>
                              <p:cond delay="500"/>
                            </p:stCondLst>
                            <p:childTnLst>
                              <p:par>
                                <p:cTn id="33" presetID="12" presetClass="entr" presetSubtype="4" fill="hold" grpId="0" nodeType="afterEffect">
                                  <p:stCondLst>
                                    <p:cond delay="0"/>
                                  </p:stCondLst>
                                  <p:childTnLst>
                                    <p:set>
                                      <p:cBhvr>
                                        <p:cTn id="34" dur="1" fill="hold">
                                          <p:stCondLst>
                                            <p:cond delay="0"/>
                                          </p:stCondLst>
                                        </p:cTn>
                                        <p:tgtEl>
                                          <p:spTgt spid="366"/>
                                        </p:tgtEl>
                                        <p:attrNameLst>
                                          <p:attrName>style.visibility</p:attrName>
                                        </p:attrNameLst>
                                      </p:cBhvr>
                                      <p:to>
                                        <p:strVal val="visible"/>
                                      </p:to>
                                    </p:set>
                                    <p:anim calcmode="lin" valueType="num">
                                      <p:cBhvr additive="base">
                                        <p:cTn id="35" dur="500"/>
                                        <p:tgtEl>
                                          <p:spTgt spid="366"/>
                                        </p:tgtEl>
                                        <p:attrNameLst>
                                          <p:attrName>ppt_y</p:attrName>
                                        </p:attrNameLst>
                                      </p:cBhvr>
                                      <p:tavLst>
                                        <p:tav tm="0">
                                          <p:val>
                                            <p:strVal val="#ppt_y+#ppt_h*1.125000"/>
                                          </p:val>
                                        </p:tav>
                                        <p:tav tm="100000">
                                          <p:val>
                                            <p:strVal val="#ppt_y"/>
                                          </p:val>
                                        </p:tav>
                                      </p:tavLst>
                                    </p:anim>
                                    <p:animEffect transition="in" filter="wipe(up)">
                                      <p:cBhvr>
                                        <p:cTn id="36" dur="500"/>
                                        <p:tgtEl>
                                          <p:spTgt spid="366"/>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394"/>
                                        </p:tgtEl>
                                        <p:attrNameLst>
                                          <p:attrName>style.visibility</p:attrName>
                                        </p:attrNameLst>
                                      </p:cBhvr>
                                      <p:to>
                                        <p:strVal val="visible"/>
                                      </p:to>
                                    </p:set>
                                    <p:animEffect transition="in" filter="fade">
                                      <p:cBhvr>
                                        <p:cTn id="40" dur="500"/>
                                        <p:tgtEl>
                                          <p:spTgt spid="394"/>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367"/>
                                        </p:tgtEl>
                                        <p:attrNameLst>
                                          <p:attrName>style.visibility</p:attrName>
                                        </p:attrNameLst>
                                      </p:cBhvr>
                                      <p:to>
                                        <p:strVal val="visible"/>
                                      </p:to>
                                    </p:set>
                                    <p:animEffect transition="in" filter="fade">
                                      <p:cBhvr>
                                        <p:cTn id="44" dur="500"/>
                                        <p:tgtEl>
                                          <p:spTgt spid="367"/>
                                        </p:tgtEl>
                                      </p:cBhvr>
                                    </p:animEffect>
                                  </p:childTnLst>
                                </p:cTn>
                              </p:par>
                              <p:par>
                                <p:cTn id="45" presetID="42" presetClass="path" presetSubtype="0" accel="50000" decel="50000" fill="hold" nodeType="withEffect">
                                  <p:stCondLst>
                                    <p:cond delay="0"/>
                                  </p:stCondLst>
                                  <p:childTnLst>
                                    <p:animMotion origin="layout" path="M -1.04167E-6 3.7037E-6 L -0.00052 -0.36829 " pathEditMode="relative" rAng="0" ptsTypes="AA">
                                      <p:cBhvr>
                                        <p:cTn id="46" dur="2000" fill="hold"/>
                                        <p:tgtEl>
                                          <p:spTgt spid="367"/>
                                        </p:tgtEl>
                                        <p:attrNameLst>
                                          <p:attrName>ppt_x</p:attrName>
                                          <p:attrName>ppt_y</p:attrName>
                                        </p:attrNameLst>
                                      </p:cBhvr>
                                      <p:rCtr x="-26" y="-18426"/>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61"/>
                                        </p:tgtEl>
                                        <p:attrNameLst>
                                          <p:attrName>style.visibility</p:attrName>
                                        </p:attrNameLst>
                                      </p:cBhvr>
                                      <p:to>
                                        <p:strVal val="visible"/>
                                      </p:to>
                                    </p:set>
                                    <p:animEffect transition="in" filter="fade">
                                      <p:cBhvr>
                                        <p:cTn id="51" dur="500"/>
                                        <p:tgtEl>
                                          <p:spTgt spid="361"/>
                                        </p:tgtEl>
                                      </p:cBhvr>
                                    </p:animEffect>
                                  </p:childTnLst>
                                </p:cTn>
                              </p:par>
                            </p:childTnLst>
                          </p:cTn>
                        </p:par>
                        <p:par>
                          <p:cTn id="52" fill="hold">
                            <p:stCondLst>
                              <p:cond delay="500"/>
                            </p:stCondLst>
                            <p:childTnLst>
                              <p:par>
                                <p:cTn id="53" presetID="12" presetClass="entr" presetSubtype="8" fill="hold" grpId="0" nodeType="afterEffect">
                                  <p:stCondLst>
                                    <p:cond delay="0"/>
                                  </p:stCondLst>
                                  <p:childTnLst>
                                    <p:set>
                                      <p:cBhvr>
                                        <p:cTn id="54" dur="1" fill="hold">
                                          <p:stCondLst>
                                            <p:cond delay="0"/>
                                          </p:stCondLst>
                                        </p:cTn>
                                        <p:tgtEl>
                                          <p:spTgt spid="351"/>
                                        </p:tgtEl>
                                        <p:attrNameLst>
                                          <p:attrName>style.visibility</p:attrName>
                                        </p:attrNameLst>
                                      </p:cBhvr>
                                      <p:to>
                                        <p:strVal val="visible"/>
                                      </p:to>
                                    </p:set>
                                    <p:anim calcmode="lin" valueType="num">
                                      <p:cBhvr additive="base">
                                        <p:cTn id="55" dur="900"/>
                                        <p:tgtEl>
                                          <p:spTgt spid="351"/>
                                        </p:tgtEl>
                                        <p:attrNameLst>
                                          <p:attrName>ppt_x</p:attrName>
                                        </p:attrNameLst>
                                      </p:cBhvr>
                                      <p:tavLst>
                                        <p:tav tm="0">
                                          <p:val>
                                            <p:strVal val="#ppt_x-#ppt_w*1.125000"/>
                                          </p:val>
                                        </p:tav>
                                        <p:tav tm="100000">
                                          <p:val>
                                            <p:strVal val="#ppt_x"/>
                                          </p:val>
                                        </p:tav>
                                      </p:tavLst>
                                    </p:anim>
                                    <p:animEffect transition="in" filter="wipe(right)">
                                      <p:cBhvr>
                                        <p:cTn id="56" dur="900"/>
                                        <p:tgtEl>
                                          <p:spTgt spid="351"/>
                                        </p:tgtEl>
                                      </p:cBhvr>
                                    </p:animEffect>
                                  </p:childTnLst>
                                </p:cTn>
                              </p:par>
                            </p:childTnLst>
                          </p:cTn>
                        </p:par>
                        <p:par>
                          <p:cTn id="57" fill="hold">
                            <p:stCondLst>
                              <p:cond delay="1400"/>
                            </p:stCondLst>
                            <p:childTnLst>
                              <p:par>
                                <p:cTn id="58" presetID="10" presetClass="entr" presetSubtype="0" fill="hold" nodeType="afterEffect">
                                  <p:stCondLst>
                                    <p:cond delay="0"/>
                                  </p:stCondLst>
                                  <p:childTnLst>
                                    <p:set>
                                      <p:cBhvr>
                                        <p:cTn id="59" dur="1" fill="hold">
                                          <p:stCondLst>
                                            <p:cond delay="0"/>
                                          </p:stCondLst>
                                        </p:cTn>
                                        <p:tgtEl>
                                          <p:spTgt spid="352"/>
                                        </p:tgtEl>
                                        <p:attrNameLst>
                                          <p:attrName>style.visibility</p:attrName>
                                        </p:attrNameLst>
                                      </p:cBhvr>
                                      <p:to>
                                        <p:strVal val="visible"/>
                                      </p:to>
                                    </p:set>
                                    <p:animEffect transition="in" filter="fade">
                                      <p:cBhvr>
                                        <p:cTn id="60" dur="500"/>
                                        <p:tgtEl>
                                          <p:spTgt spid="352"/>
                                        </p:tgtEl>
                                      </p:cBhvr>
                                    </p:animEffect>
                                  </p:childTnLst>
                                </p:cTn>
                              </p:par>
                              <p:par>
                                <p:cTn id="61" presetID="42" presetClass="path" presetSubtype="0" accel="50000" decel="50000" fill="hold" nodeType="withEffect">
                                  <p:stCondLst>
                                    <p:cond delay="0"/>
                                  </p:stCondLst>
                                  <p:childTnLst>
                                    <p:animMotion origin="layout" path="M -4.16667E-6 5.55112E-17 L 0.14232 5.55112E-17 " pathEditMode="relative" rAng="0" ptsTypes="AA">
                                      <p:cBhvr>
                                        <p:cTn id="62" dur="2000" fill="hold"/>
                                        <p:tgtEl>
                                          <p:spTgt spid="352"/>
                                        </p:tgtEl>
                                        <p:attrNameLst>
                                          <p:attrName>ppt_x</p:attrName>
                                          <p:attrName>ppt_y</p:attrName>
                                        </p:attrNameLst>
                                      </p:cBhvr>
                                      <p:rCtr x="7109" y="0"/>
                                    </p:animMotion>
                                  </p:childTnLst>
                                </p:cTn>
                              </p:par>
                            </p:childTnLst>
                          </p:cTn>
                        </p:par>
                        <p:par>
                          <p:cTn id="63" fill="hold">
                            <p:stCondLst>
                              <p:cond delay="3400"/>
                            </p:stCondLst>
                            <p:childTnLst>
                              <p:par>
                                <p:cTn id="64" presetID="10" presetClass="entr" presetSubtype="0" fill="hold" nodeType="afterEffect">
                                  <p:stCondLst>
                                    <p:cond delay="0"/>
                                  </p:stCondLst>
                                  <p:childTnLst>
                                    <p:set>
                                      <p:cBhvr>
                                        <p:cTn id="65" dur="1" fill="hold">
                                          <p:stCondLst>
                                            <p:cond delay="0"/>
                                          </p:stCondLst>
                                        </p:cTn>
                                        <p:tgtEl>
                                          <p:spTgt spid="436"/>
                                        </p:tgtEl>
                                        <p:attrNameLst>
                                          <p:attrName>style.visibility</p:attrName>
                                        </p:attrNameLst>
                                      </p:cBhvr>
                                      <p:to>
                                        <p:strVal val="visible"/>
                                      </p:to>
                                    </p:set>
                                    <p:animEffect transition="in" filter="fade">
                                      <p:cBhvr>
                                        <p:cTn id="66" dur="500"/>
                                        <p:tgtEl>
                                          <p:spTgt spid="436"/>
                                        </p:tgtEl>
                                      </p:cBhvr>
                                    </p:animEffect>
                                  </p:childTnLst>
                                </p:cTn>
                              </p:par>
                            </p:childTnLst>
                          </p:cTn>
                        </p:par>
                        <p:par>
                          <p:cTn id="67" fill="hold">
                            <p:stCondLst>
                              <p:cond delay="3900"/>
                            </p:stCondLst>
                            <p:childTnLst>
                              <p:par>
                                <p:cTn id="68" presetID="10" presetClass="entr" presetSubtype="0" fill="hold" nodeType="afterEffect">
                                  <p:stCondLst>
                                    <p:cond delay="0"/>
                                  </p:stCondLst>
                                  <p:childTnLst>
                                    <p:set>
                                      <p:cBhvr>
                                        <p:cTn id="69" dur="1" fill="hold">
                                          <p:stCondLst>
                                            <p:cond delay="0"/>
                                          </p:stCondLst>
                                        </p:cTn>
                                        <p:tgtEl>
                                          <p:spTgt spid="353"/>
                                        </p:tgtEl>
                                        <p:attrNameLst>
                                          <p:attrName>style.visibility</p:attrName>
                                        </p:attrNameLst>
                                      </p:cBhvr>
                                      <p:to>
                                        <p:strVal val="visible"/>
                                      </p:to>
                                    </p:set>
                                    <p:animEffect transition="in" filter="fade">
                                      <p:cBhvr>
                                        <p:cTn id="70" dur="500"/>
                                        <p:tgtEl>
                                          <p:spTgt spid="353"/>
                                        </p:tgtEl>
                                      </p:cBhvr>
                                    </p:animEffect>
                                  </p:childTnLst>
                                </p:cTn>
                              </p:par>
                              <p:par>
                                <p:cTn id="71" presetID="10" presetClass="entr" presetSubtype="0" fill="hold" nodeType="withEffect">
                                  <p:stCondLst>
                                    <p:cond delay="0"/>
                                  </p:stCondLst>
                                  <p:childTnLst>
                                    <p:set>
                                      <p:cBhvr>
                                        <p:cTn id="72" dur="1" fill="hold">
                                          <p:stCondLst>
                                            <p:cond delay="0"/>
                                          </p:stCondLst>
                                        </p:cTn>
                                        <p:tgtEl>
                                          <p:spTgt spid="354"/>
                                        </p:tgtEl>
                                        <p:attrNameLst>
                                          <p:attrName>style.visibility</p:attrName>
                                        </p:attrNameLst>
                                      </p:cBhvr>
                                      <p:to>
                                        <p:strVal val="visible"/>
                                      </p:to>
                                    </p:set>
                                    <p:animEffect transition="in" filter="fade">
                                      <p:cBhvr>
                                        <p:cTn id="73" dur="500"/>
                                        <p:tgtEl>
                                          <p:spTgt spid="354"/>
                                        </p:tgtEl>
                                      </p:cBhvr>
                                    </p:animEffect>
                                  </p:childTnLst>
                                </p:cTn>
                              </p:par>
                              <p:par>
                                <p:cTn id="74" presetID="42" presetClass="path" presetSubtype="0" accel="50000" decel="50000" fill="hold" nodeType="withEffect">
                                  <p:stCondLst>
                                    <p:cond delay="0"/>
                                  </p:stCondLst>
                                  <p:childTnLst>
                                    <p:animMotion origin="layout" path="M 1.875E-6 3.7037E-7 L 0.10742 0.12361 " pathEditMode="relative" rAng="0" ptsTypes="AA">
                                      <p:cBhvr>
                                        <p:cTn id="75" dur="1300" fill="hold"/>
                                        <p:tgtEl>
                                          <p:spTgt spid="354"/>
                                        </p:tgtEl>
                                        <p:attrNameLst>
                                          <p:attrName>ppt_x</p:attrName>
                                          <p:attrName>ppt_y</p:attrName>
                                        </p:attrNameLst>
                                      </p:cBhvr>
                                      <p:rCtr x="5365" y="6181"/>
                                    </p:animMotion>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437"/>
                                        </p:tgtEl>
                                        <p:attrNameLst>
                                          <p:attrName>style.visibility</p:attrName>
                                        </p:attrNameLst>
                                      </p:cBhvr>
                                      <p:to>
                                        <p:strVal val="visible"/>
                                      </p:to>
                                    </p:set>
                                    <p:animEffect transition="in" filter="fade">
                                      <p:cBhvr>
                                        <p:cTn id="80" dur="500"/>
                                        <p:tgtEl>
                                          <p:spTgt spid="437"/>
                                        </p:tgtEl>
                                      </p:cBhvr>
                                    </p:animEffec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444"/>
                                        </p:tgtEl>
                                        <p:attrNameLst>
                                          <p:attrName>style.visibility</p:attrName>
                                        </p:attrNameLst>
                                      </p:cBhvr>
                                      <p:to>
                                        <p:strVal val="visible"/>
                                      </p:to>
                                    </p:set>
                                    <p:animEffect transition="in" filter="fade">
                                      <p:cBhvr>
                                        <p:cTn id="84" dur="500"/>
                                        <p:tgtEl>
                                          <p:spTgt spid="444"/>
                                        </p:tgtEl>
                                      </p:cBhvr>
                                    </p:animEffect>
                                  </p:childTnLst>
                                </p:cTn>
                              </p:par>
                            </p:childTnLst>
                          </p:cTn>
                        </p:par>
                        <p:par>
                          <p:cTn id="85" fill="hold">
                            <p:stCondLst>
                              <p:cond delay="1000"/>
                            </p:stCondLst>
                            <p:childTnLst>
                              <p:par>
                                <p:cTn id="86" presetID="10" presetClass="entr" presetSubtype="0" fill="hold" nodeType="afterEffect">
                                  <p:stCondLst>
                                    <p:cond delay="0"/>
                                  </p:stCondLst>
                                  <p:childTnLst>
                                    <p:set>
                                      <p:cBhvr>
                                        <p:cTn id="87" dur="1" fill="hold">
                                          <p:stCondLst>
                                            <p:cond delay="0"/>
                                          </p:stCondLst>
                                        </p:cTn>
                                        <p:tgtEl>
                                          <p:spTgt spid="396"/>
                                        </p:tgtEl>
                                        <p:attrNameLst>
                                          <p:attrName>style.visibility</p:attrName>
                                        </p:attrNameLst>
                                      </p:cBhvr>
                                      <p:to>
                                        <p:strVal val="visible"/>
                                      </p:to>
                                    </p:set>
                                    <p:animEffect transition="in" filter="fade">
                                      <p:cBhvr>
                                        <p:cTn id="88" dur="500"/>
                                        <p:tgtEl>
                                          <p:spTgt spid="396"/>
                                        </p:tgtEl>
                                      </p:cBhvr>
                                    </p:animEffect>
                                  </p:childTnLst>
                                </p:cTn>
                              </p:par>
                              <p:par>
                                <p:cTn id="89" presetID="12" presetClass="entr" presetSubtype="8" fill="hold" grpId="0" nodeType="withEffect">
                                  <p:stCondLst>
                                    <p:cond delay="0"/>
                                  </p:stCondLst>
                                  <p:childTnLst>
                                    <p:set>
                                      <p:cBhvr>
                                        <p:cTn id="90" dur="1" fill="hold">
                                          <p:stCondLst>
                                            <p:cond delay="0"/>
                                          </p:stCondLst>
                                        </p:cTn>
                                        <p:tgtEl>
                                          <p:spTgt spid="360"/>
                                        </p:tgtEl>
                                        <p:attrNameLst>
                                          <p:attrName>style.visibility</p:attrName>
                                        </p:attrNameLst>
                                      </p:cBhvr>
                                      <p:to>
                                        <p:strVal val="visible"/>
                                      </p:to>
                                    </p:set>
                                    <p:anim calcmode="lin" valueType="num">
                                      <p:cBhvr additive="base">
                                        <p:cTn id="91" dur="900"/>
                                        <p:tgtEl>
                                          <p:spTgt spid="360"/>
                                        </p:tgtEl>
                                        <p:attrNameLst>
                                          <p:attrName>ppt_x</p:attrName>
                                        </p:attrNameLst>
                                      </p:cBhvr>
                                      <p:tavLst>
                                        <p:tav tm="0">
                                          <p:val>
                                            <p:strVal val="#ppt_x-#ppt_w*1.125000"/>
                                          </p:val>
                                        </p:tav>
                                        <p:tav tm="100000">
                                          <p:val>
                                            <p:strVal val="#ppt_x"/>
                                          </p:val>
                                        </p:tav>
                                      </p:tavLst>
                                    </p:anim>
                                    <p:animEffect transition="in" filter="wipe(right)">
                                      <p:cBhvr>
                                        <p:cTn id="92" dur="900"/>
                                        <p:tgtEl>
                                          <p:spTgt spid="360"/>
                                        </p:tgtEl>
                                      </p:cBhvr>
                                    </p:animEffect>
                                  </p:childTnLst>
                                </p:cTn>
                              </p:par>
                            </p:childTnLst>
                          </p:cTn>
                        </p:par>
                        <p:par>
                          <p:cTn id="93" fill="hold">
                            <p:stCondLst>
                              <p:cond delay="1900"/>
                            </p:stCondLst>
                            <p:childTnLst>
                              <p:par>
                                <p:cTn id="94" presetID="10" presetClass="entr" presetSubtype="0" fill="hold" nodeType="afterEffect">
                                  <p:stCondLst>
                                    <p:cond delay="0"/>
                                  </p:stCondLst>
                                  <p:childTnLst>
                                    <p:set>
                                      <p:cBhvr>
                                        <p:cTn id="95" dur="1" fill="hold">
                                          <p:stCondLst>
                                            <p:cond delay="0"/>
                                          </p:stCondLst>
                                        </p:cTn>
                                        <p:tgtEl>
                                          <p:spTgt spid="443"/>
                                        </p:tgtEl>
                                        <p:attrNameLst>
                                          <p:attrName>style.visibility</p:attrName>
                                        </p:attrNameLst>
                                      </p:cBhvr>
                                      <p:to>
                                        <p:strVal val="visible"/>
                                      </p:to>
                                    </p:set>
                                    <p:animEffect transition="in" filter="fade">
                                      <p:cBhvr>
                                        <p:cTn id="96" dur="500"/>
                                        <p:tgtEl>
                                          <p:spTgt spid="443"/>
                                        </p:tgtEl>
                                      </p:cBhvr>
                                    </p:animEffect>
                                  </p:childTnLst>
                                </p:cTn>
                              </p:par>
                            </p:childTnLst>
                          </p:cTn>
                        </p:par>
                        <p:par>
                          <p:cTn id="97" fill="hold">
                            <p:stCondLst>
                              <p:cond delay="2400"/>
                            </p:stCondLst>
                            <p:childTnLst>
                              <p:par>
                                <p:cTn id="98" presetID="12" presetClass="entr" presetSubtype="8" fill="hold" grpId="0" nodeType="afterEffect">
                                  <p:stCondLst>
                                    <p:cond delay="0"/>
                                  </p:stCondLst>
                                  <p:childTnLst>
                                    <p:set>
                                      <p:cBhvr>
                                        <p:cTn id="99" dur="1" fill="hold">
                                          <p:stCondLst>
                                            <p:cond delay="0"/>
                                          </p:stCondLst>
                                        </p:cTn>
                                        <p:tgtEl>
                                          <p:spTgt spid="388"/>
                                        </p:tgtEl>
                                        <p:attrNameLst>
                                          <p:attrName>style.visibility</p:attrName>
                                        </p:attrNameLst>
                                      </p:cBhvr>
                                      <p:to>
                                        <p:strVal val="visible"/>
                                      </p:to>
                                    </p:set>
                                    <p:anim calcmode="lin" valueType="num">
                                      <p:cBhvr additive="base">
                                        <p:cTn id="100" dur="700"/>
                                        <p:tgtEl>
                                          <p:spTgt spid="388"/>
                                        </p:tgtEl>
                                        <p:attrNameLst>
                                          <p:attrName>ppt_x</p:attrName>
                                        </p:attrNameLst>
                                      </p:cBhvr>
                                      <p:tavLst>
                                        <p:tav tm="0">
                                          <p:val>
                                            <p:strVal val="#ppt_x-#ppt_w*1.125000"/>
                                          </p:val>
                                        </p:tav>
                                        <p:tav tm="100000">
                                          <p:val>
                                            <p:strVal val="#ppt_x"/>
                                          </p:val>
                                        </p:tav>
                                      </p:tavLst>
                                    </p:anim>
                                    <p:animEffect transition="in" filter="wipe(right)">
                                      <p:cBhvr>
                                        <p:cTn id="101" dur="700"/>
                                        <p:tgtEl>
                                          <p:spTgt spid="388"/>
                                        </p:tgtEl>
                                      </p:cBhvr>
                                    </p:animEffect>
                                  </p:childTnLst>
                                </p:cTn>
                              </p:par>
                            </p:childTnLst>
                          </p:cTn>
                        </p:par>
                        <p:par>
                          <p:cTn id="102" fill="hold">
                            <p:stCondLst>
                              <p:cond delay="3100"/>
                            </p:stCondLst>
                            <p:childTnLst>
                              <p:par>
                                <p:cTn id="103" presetID="22" presetClass="entr" presetSubtype="8" fill="hold" nodeType="afterEffect">
                                  <p:stCondLst>
                                    <p:cond delay="0"/>
                                  </p:stCondLst>
                                  <p:childTnLst>
                                    <p:set>
                                      <p:cBhvr>
                                        <p:cTn id="104" dur="1" fill="hold">
                                          <p:stCondLst>
                                            <p:cond delay="0"/>
                                          </p:stCondLst>
                                        </p:cTn>
                                        <p:tgtEl>
                                          <p:spTgt spid="442"/>
                                        </p:tgtEl>
                                        <p:attrNameLst>
                                          <p:attrName>style.visibility</p:attrName>
                                        </p:attrNameLst>
                                      </p:cBhvr>
                                      <p:to>
                                        <p:strVal val="visible"/>
                                      </p:to>
                                    </p:set>
                                    <p:animEffect transition="in" filter="wipe(left)">
                                      <p:cBhvr>
                                        <p:cTn id="105" dur="500"/>
                                        <p:tgtEl>
                                          <p:spTgt spid="442"/>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389"/>
                                        </p:tgtEl>
                                        <p:attrNameLst>
                                          <p:attrName>style.visibility</p:attrName>
                                        </p:attrNameLst>
                                      </p:cBhvr>
                                      <p:to>
                                        <p:strVal val="visible"/>
                                      </p:to>
                                    </p:set>
                                    <p:animEffect transition="in" filter="wipe(left)">
                                      <p:cBhvr>
                                        <p:cTn id="110" dur="500"/>
                                        <p:tgtEl>
                                          <p:spTgt spid="389"/>
                                        </p:tgtEl>
                                      </p:cBhvr>
                                    </p:animEffect>
                                  </p:childTnLst>
                                </p:cTn>
                              </p:par>
                            </p:childTnLst>
                          </p:cTn>
                        </p:par>
                        <p:par>
                          <p:cTn id="111" fill="hold">
                            <p:stCondLst>
                              <p:cond delay="500"/>
                            </p:stCondLst>
                            <p:childTnLst>
                              <p:par>
                                <p:cTn id="112" presetID="22" presetClass="entr" presetSubtype="8" fill="hold" nodeType="afterEffect">
                                  <p:stCondLst>
                                    <p:cond delay="0"/>
                                  </p:stCondLst>
                                  <p:childTnLst>
                                    <p:set>
                                      <p:cBhvr>
                                        <p:cTn id="113" dur="1" fill="hold">
                                          <p:stCondLst>
                                            <p:cond delay="0"/>
                                          </p:stCondLst>
                                        </p:cTn>
                                        <p:tgtEl>
                                          <p:spTgt spid="411"/>
                                        </p:tgtEl>
                                        <p:attrNameLst>
                                          <p:attrName>style.visibility</p:attrName>
                                        </p:attrNameLst>
                                      </p:cBhvr>
                                      <p:to>
                                        <p:strVal val="visible"/>
                                      </p:to>
                                    </p:set>
                                    <p:animEffect transition="in" filter="wipe(left)">
                                      <p:cBhvr>
                                        <p:cTn id="114" dur="500"/>
                                        <p:tgtEl>
                                          <p:spTgt spid="411"/>
                                        </p:tgtEl>
                                      </p:cBhvr>
                                    </p:animEffect>
                                  </p:childTnLst>
                                </p:cTn>
                              </p:par>
                            </p:childTnLst>
                          </p:cTn>
                        </p:par>
                        <p:par>
                          <p:cTn id="115" fill="hold">
                            <p:stCondLst>
                              <p:cond delay="1000"/>
                            </p:stCondLst>
                            <p:childTnLst>
                              <p:par>
                                <p:cTn id="116" presetID="22" presetClass="entr" presetSubtype="8" fill="hold" nodeType="afterEffect">
                                  <p:stCondLst>
                                    <p:cond delay="0"/>
                                  </p:stCondLst>
                                  <p:childTnLst>
                                    <p:set>
                                      <p:cBhvr>
                                        <p:cTn id="117" dur="1" fill="hold">
                                          <p:stCondLst>
                                            <p:cond delay="0"/>
                                          </p:stCondLst>
                                        </p:cTn>
                                        <p:tgtEl>
                                          <p:spTgt spid="414"/>
                                        </p:tgtEl>
                                        <p:attrNameLst>
                                          <p:attrName>style.visibility</p:attrName>
                                        </p:attrNameLst>
                                      </p:cBhvr>
                                      <p:to>
                                        <p:strVal val="visible"/>
                                      </p:to>
                                    </p:set>
                                    <p:animEffect transition="in" filter="wipe(left)">
                                      <p:cBhvr>
                                        <p:cTn id="118" dur="500"/>
                                        <p:tgtEl>
                                          <p:spTgt spid="414"/>
                                        </p:tgtEl>
                                      </p:cBhvr>
                                    </p:animEffect>
                                  </p:childTnLst>
                                </p:cTn>
                              </p:par>
                            </p:childTnLst>
                          </p:cTn>
                        </p:par>
                        <p:par>
                          <p:cTn id="119" fill="hold">
                            <p:stCondLst>
                              <p:cond delay="1500"/>
                            </p:stCondLst>
                            <p:childTnLst>
                              <p:par>
                                <p:cTn id="120" presetID="22" presetClass="entr" presetSubtype="8" fill="hold" nodeType="afterEffect">
                                  <p:stCondLst>
                                    <p:cond delay="0"/>
                                  </p:stCondLst>
                                  <p:childTnLst>
                                    <p:set>
                                      <p:cBhvr>
                                        <p:cTn id="121" dur="1" fill="hold">
                                          <p:stCondLst>
                                            <p:cond delay="0"/>
                                          </p:stCondLst>
                                        </p:cTn>
                                        <p:tgtEl>
                                          <p:spTgt spid="2"/>
                                        </p:tgtEl>
                                        <p:attrNameLst>
                                          <p:attrName>style.visibility</p:attrName>
                                        </p:attrNameLst>
                                      </p:cBhvr>
                                      <p:to>
                                        <p:strVal val="visible"/>
                                      </p:to>
                                    </p:set>
                                    <p:animEffect transition="in" filter="wipe(left)">
                                      <p:cBhvr>
                                        <p:cTn id="122" dur="500"/>
                                        <p:tgtEl>
                                          <p:spTgt spid="2"/>
                                        </p:tgtEl>
                                      </p:cBhvr>
                                    </p:animEffect>
                                  </p:childTnLst>
                                </p:cTn>
                              </p:par>
                            </p:childTnLst>
                          </p:cTn>
                        </p:par>
                        <p:par>
                          <p:cTn id="123" fill="hold">
                            <p:stCondLst>
                              <p:cond delay="2000"/>
                            </p:stCondLst>
                            <p:childTnLst>
                              <p:par>
                                <p:cTn id="124" presetID="22" presetClass="entr" presetSubtype="8" fill="hold" grpId="0" nodeType="afterEffect">
                                  <p:stCondLst>
                                    <p:cond delay="0"/>
                                  </p:stCondLst>
                                  <p:childTnLst>
                                    <p:set>
                                      <p:cBhvr>
                                        <p:cTn id="125" dur="1" fill="hold">
                                          <p:stCondLst>
                                            <p:cond delay="0"/>
                                          </p:stCondLst>
                                        </p:cTn>
                                        <p:tgtEl>
                                          <p:spTgt spid="421"/>
                                        </p:tgtEl>
                                        <p:attrNameLst>
                                          <p:attrName>style.visibility</p:attrName>
                                        </p:attrNameLst>
                                      </p:cBhvr>
                                      <p:to>
                                        <p:strVal val="visible"/>
                                      </p:to>
                                    </p:set>
                                    <p:animEffect transition="in" filter="wipe(left)">
                                      <p:cBhvr>
                                        <p:cTn id="126" dur="500"/>
                                        <p:tgtEl>
                                          <p:spTgt spid="421"/>
                                        </p:tgtEl>
                                      </p:cBhvr>
                                    </p:animEffect>
                                  </p:childTnLst>
                                </p:cTn>
                              </p:par>
                            </p:childTnLst>
                          </p:cTn>
                        </p:par>
                        <p:par>
                          <p:cTn id="127" fill="hold">
                            <p:stCondLst>
                              <p:cond delay="2500"/>
                            </p:stCondLst>
                            <p:childTnLst>
                              <p:par>
                                <p:cTn id="128" presetID="22" presetClass="entr" presetSubtype="8" fill="hold" grpId="0" nodeType="afterEffect">
                                  <p:stCondLst>
                                    <p:cond delay="0"/>
                                  </p:stCondLst>
                                  <p:childTnLst>
                                    <p:set>
                                      <p:cBhvr>
                                        <p:cTn id="129" dur="1" fill="hold">
                                          <p:stCondLst>
                                            <p:cond delay="0"/>
                                          </p:stCondLst>
                                        </p:cTn>
                                        <p:tgtEl>
                                          <p:spTgt spid="423"/>
                                        </p:tgtEl>
                                        <p:attrNameLst>
                                          <p:attrName>style.visibility</p:attrName>
                                        </p:attrNameLst>
                                      </p:cBhvr>
                                      <p:to>
                                        <p:strVal val="visible"/>
                                      </p:to>
                                    </p:set>
                                    <p:animEffect transition="in" filter="wipe(left)">
                                      <p:cBhvr>
                                        <p:cTn id="130" dur="500"/>
                                        <p:tgtEl>
                                          <p:spTgt spid="423"/>
                                        </p:tgtEl>
                                      </p:cBhvr>
                                    </p:animEffect>
                                  </p:childTnLst>
                                </p:cTn>
                              </p:par>
                            </p:childTnLst>
                          </p:cTn>
                        </p:par>
                        <p:par>
                          <p:cTn id="131" fill="hold">
                            <p:stCondLst>
                              <p:cond delay="3000"/>
                            </p:stCondLst>
                            <p:childTnLst>
                              <p:par>
                                <p:cTn id="132" presetID="22" presetClass="entr" presetSubtype="8" fill="hold" grpId="0" nodeType="afterEffect">
                                  <p:stCondLst>
                                    <p:cond delay="0"/>
                                  </p:stCondLst>
                                  <p:childTnLst>
                                    <p:set>
                                      <p:cBhvr>
                                        <p:cTn id="133" dur="1" fill="hold">
                                          <p:stCondLst>
                                            <p:cond delay="0"/>
                                          </p:stCondLst>
                                        </p:cTn>
                                        <p:tgtEl>
                                          <p:spTgt spid="425"/>
                                        </p:tgtEl>
                                        <p:attrNameLst>
                                          <p:attrName>style.visibility</p:attrName>
                                        </p:attrNameLst>
                                      </p:cBhvr>
                                      <p:to>
                                        <p:strVal val="visible"/>
                                      </p:to>
                                    </p:set>
                                    <p:animEffect transition="in" filter="wipe(left)">
                                      <p:cBhvr>
                                        <p:cTn id="134" dur="500"/>
                                        <p:tgtEl>
                                          <p:spTgt spid="425"/>
                                        </p:tgtEl>
                                      </p:cBhvr>
                                    </p:animEffect>
                                  </p:childTnLst>
                                </p:cTn>
                              </p:par>
                            </p:childTnLst>
                          </p:cTn>
                        </p:par>
                        <p:par>
                          <p:cTn id="135" fill="hold">
                            <p:stCondLst>
                              <p:cond delay="3500"/>
                            </p:stCondLst>
                            <p:childTnLst>
                              <p:par>
                                <p:cTn id="136" presetID="22" presetClass="entr" presetSubtype="8" fill="hold" grpId="0" nodeType="afterEffect">
                                  <p:stCondLst>
                                    <p:cond delay="0"/>
                                  </p:stCondLst>
                                  <p:childTnLst>
                                    <p:set>
                                      <p:cBhvr>
                                        <p:cTn id="137" dur="1" fill="hold">
                                          <p:stCondLst>
                                            <p:cond delay="0"/>
                                          </p:stCondLst>
                                        </p:cTn>
                                        <p:tgtEl>
                                          <p:spTgt spid="424"/>
                                        </p:tgtEl>
                                        <p:attrNameLst>
                                          <p:attrName>style.visibility</p:attrName>
                                        </p:attrNameLst>
                                      </p:cBhvr>
                                      <p:to>
                                        <p:strVal val="visible"/>
                                      </p:to>
                                    </p:set>
                                    <p:animEffect transition="in" filter="wipe(left)">
                                      <p:cBhvr>
                                        <p:cTn id="138" dur="500"/>
                                        <p:tgtEl>
                                          <p:spTgt spid="424"/>
                                        </p:tgtEl>
                                      </p:cBhvr>
                                    </p:animEffect>
                                  </p:childTnLst>
                                </p:cTn>
                              </p:par>
                            </p:childTnLst>
                          </p:cTn>
                        </p:par>
                        <p:par>
                          <p:cTn id="139" fill="hold">
                            <p:stCondLst>
                              <p:cond delay="4000"/>
                            </p:stCondLst>
                            <p:childTnLst>
                              <p:par>
                                <p:cTn id="140" presetID="10" presetClass="entr" presetSubtype="0" fill="hold" nodeType="afterEffect">
                                  <p:stCondLst>
                                    <p:cond delay="0"/>
                                  </p:stCondLst>
                                  <p:childTnLst>
                                    <p:set>
                                      <p:cBhvr>
                                        <p:cTn id="141" dur="1" fill="hold">
                                          <p:stCondLst>
                                            <p:cond delay="0"/>
                                          </p:stCondLst>
                                        </p:cTn>
                                        <p:tgtEl>
                                          <p:spTgt spid="407"/>
                                        </p:tgtEl>
                                        <p:attrNameLst>
                                          <p:attrName>style.visibility</p:attrName>
                                        </p:attrNameLst>
                                      </p:cBhvr>
                                      <p:to>
                                        <p:strVal val="visible"/>
                                      </p:to>
                                    </p:set>
                                    <p:animEffect transition="in" filter="fade">
                                      <p:cBhvr>
                                        <p:cTn id="142" dur="500"/>
                                        <p:tgtEl>
                                          <p:spTgt spid="407"/>
                                        </p:tgtEl>
                                      </p:cBhvr>
                                    </p:animEffect>
                                  </p:childTnLst>
                                </p:cTn>
                              </p:par>
                            </p:childTnLst>
                          </p:cTn>
                        </p:par>
                        <p:par>
                          <p:cTn id="143" fill="hold">
                            <p:stCondLst>
                              <p:cond delay="4500"/>
                            </p:stCondLst>
                            <p:childTnLst>
                              <p:par>
                                <p:cTn id="144" presetID="21" presetClass="entr" presetSubtype="1" fill="hold" grpId="0" nodeType="afterEffect">
                                  <p:stCondLst>
                                    <p:cond delay="0"/>
                                  </p:stCondLst>
                                  <p:childTnLst>
                                    <p:set>
                                      <p:cBhvr>
                                        <p:cTn id="145" dur="1" fill="hold">
                                          <p:stCondLst>
                                            <p:cond delay="0"/>
                                          </p:stCondLst>
                                        </p:cTn>
                                        <p:tgtEl>
                                          <p:spTgt spid="391"/>
                                        </p:tgtEl>
                                        <p:attrNameLst>
                                          <p:attrName>style.visibility</p:attrName>
                                        </p:attrNameLst>
                                      </p:cBhvr>
                                      <p:to>
                                        <p:strVal val="visible"/>
                                      </p:to>
                                    </p:set>
                                    <p:animEffect transition="in" filter="wheel(1)">
                                      <p:cBhvr>
                                        <p:cTn id="146" dur="1500"/>
                                        <p:tgtEl>
                                          <p:spTgt spid="391"/>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393"/>
                                        </p:tgtEl>
                                        <p:attrNameLst>
                                          <p:attrName>style.visibility</p:attrName>
                                        </p:attrNameLst>
                                      </p:cBhvr>
                                      <p:to>
                                        <p:strVal val="visible"/>
                                      </p:to>
                                    </p:set>
                                    <p:animEffect transition="in" filter="fade">
                                      <p:cBhvr>
                                        <p:cTn id="149" dur="500"/>
                                        <p:tgtEl>
                                          <p:spTgt spid="393"/>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108"/>
                                        </p:tgtEl>
                                        <p:attrNameLst>
                                          <p:attrName>style.visibility</p:attrName>
                                        </p:attrNameLst>
                                      </p:cBhvr>
                                      <p:to>
                                        <p:strVal val="visible"/>
                                      </p:to>
                                    </p:set>
                                    <p:animEffect transition="in" filter="fade">
                                      <p:cBhvr>
                                        <p:cTn id="154" dur="500"/>
                                        <p:tgtEl>
                                          <p:spTgt spid="108"/>
                                        </p:tgtEl>
                                      </p:cBhvr>
                                    </p:animEffect>
                                  </p:childTnLst>
                                </p:cTn>
                              </p:par>
                              <p:par>
                                <p:cTn id="155" presetID="10" presetClass="entr" presetSubtype="0" fill="hold" nodeType="withEffect">
                                  <p:stCondLst>
                                    <p:cond delay="0"/>
                                  </p:stCondLst>
                                  <p:childTnLst>
                                    <p:set>
                                      <p:cBhvr>
                                        <p:cTn id="156" dur="1" fill="hold">
                                          <p:stCondLst>
                                            <p:cond delay="0"/>
                                          </p:stCondLst>
                                        </p:cTn>
                                        <p:tgtEl>
                                          <p:spTgt spid="109"/>
                                        </p:tgtEl>
                                        <p:attrNameLst>
                                          <p:attrName>style.visibility</p:attrName>
                                        </p:attrNameLst>
                                      </p:cBhvr>
                                      <p:to>
                                        <p:strVal val="visible"/>
                                      </p:to>
                                    </p:set>
                                    <p:animEffect transition="in" filter="fade">
                                      <p:cBhvr>
                                        <p:cTn id="157" dur="500"/>
                                        <p:tgtEl>
                                          <p:spTgt spid="109"/>
                                        </p:tgtEl>
                                      </p:cBhvr>
                                    </p:animEffect>
                                  </p:childTnLst>
                                </p:cTn>
                              </p:par>
                              <p:par>
                                <p:cTn id="158" presetID="10" presetClass="entr" presetSubtype="0" fill="hold" nodeType="withEffect">
                                  <p:stCondLst>
                                    <p:cond delay="0"/>
                                  </p:stCondLst>
                                  <p:childTnLst>
                                    <p:set>
                                      <p:cBhvr>
                                        <p:cTn id="159" dur="1" fill="hold">
                                          <p:stCondLst>
                                            <p:cond delay="0"/>
                                          </p:stCondLst>
                                        </p:cTn>
                                        <p:tgtEl>
                                          <p:spTgt spid="111"/>
                                        </p:tgtEl>
                                        <p:attrNameLst>
                                          <p:attrName>style.visibility</p:attrName>
                                        </p:attrNameLst>
                                      </p:cBhvr>
                                      <p:to>
                                        <p:strVal val="visible"/>
                                      </p:to>
                                    </p:set>
                                    <p:animEffect transition="in" filter="fade">
                                      <p:cBhvr>
                                        <p:cTn id="160" dur="500"/>
                                        <p:tgtEl>
                                          <p:spTgt spid="111"/>
                                        </p:tgtEl>
                                      </p:cBhvr>
                                    </p:animEffect>
                                  </p:childTnLst>
                                </p:cTn>
                              </p:par>
                              <p:par>
                                <p:cTn id="161" presetID="10" presetClass="entr" presetSubtype="0" fill="hold" nodeType="withEffect">
                                  <p:stCondLst>
                                    <p:cond delay="0"/>
                                  </p:stCondLst>
                                  <p:childTnLst>
                                    <p:set>
                                      <p:cBhvr>
                                        <p:cTn id="162" dur="1" fill="hold">
                                          <p:stCondLst>
                                            <p:cond delay="0"/>
                                          </p:stCondLst>
                                        </p:cTn>
                                        <p:tgtEl>
                                          <p:spTgt spid="112"/>
                                        </p:tgtEl>
                                        <p:attrNameLst>
                                          <p:attrName>style.visibility</p:attrName>
                                        </p:attrNameLst>
                                      </p:cBhvr>
                                      <p:to>
                                        <p:strVal val="visible"/>
                                      </p:to>
                                    </p:set>
                                    <p:animEffect transition="in" filter="fade">
                                      <p:cBhvr>
                                        <p:cTn id="163" dur="500"/>
                                        <p:tgtEl>
                                          <p:spTgt spid="112"/>
                                        </p:tgtEl>
                                      </p:cBhvr>
                                    </p:animEffect>
                                  </p:childTnLst>
                                </p:cTn>
                              </p:par>
                              <p:par>
                                <p:cTn id="164" presetID="10" presetClass="entr" presetSubtype="0" fill="hold" nodeType="withEffect">
                                  <p:stCondLst>
                                    <p:cond delay="0"/>
                                  </p:stCondLst>
                                  <p:childTnLst>
                                    <p:set>
                                      <p:cBhvr>
                                        <p:cTn id="165" dur="1" fill="hold">
                                          <p:stCondLst>
                                            <p:cond delay="0"/>
                                          </p:stCondLst>
                                        </p:cTn>
                                        <p:tgtEl>
                                          <p:spTgt spid="113"/>
                                        </p:tgtEl>
                                        <p:attrNameLst>
                                          <p:attrName>style.visibility</p:attrName>
                                        </p:attrNameLst>
                                      </p:cBhvr>
                                      <p:to>
                                        <p:strVal val="visible"/>
                                      </p:to>
                                    </p:set>
                                    <p:animEffect transition="in" filter="fade">
                                      <p:cBhvr>
                                        <p:cTn id="166" dur="500"/>
                                        <p:tgtEl>
                                          <p:spTgt spid="113"/>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14"/>
                                        </p:tgtEl>
                                        <p:attrNameLst>
                                          <p:attrName>style.visibility</p:attrName>
                                        </p:attrNameLst>
                                      </p:cBhvr>
                                      <p:to>
                                        <p:strVal val="visible"/>
                                      </p:to>
                                    </p:set>
                                    <p:animEffect transition="in" filter="fade">
                                      <p:cBhvr>
                                        <p:cTn id="169" dur="500"/>
                                        <p:tgtEl>
                                          <p:spTgt spid="11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Effect transition="in" filter="fade">
                                      <p:cBhvr>
                                        <p:cTn id="172"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60" grpId="0" animBg="1"/>
      <p:bldP spid="366" grpId="0" animBg="1"/>
      <p:bldP spid="388" grpId="0" animBg="1"/>
      <p:bldP spid="389" grpId="0" animBg="1"/>
      <p:bldP spid="391" grpId="0" animBg="1"/>
      <p:bldP spid="393" grpId="0"/>
      <p:bldP spid="394" grpId="0"/>
      <p:bldP spid="421" grpId="0" animBg="1"/>
      <p:bldP spid="423" grpId="0" animBg="1"/>
      <p:bldP spid="424" grpId="0" animBg="1"/>
      <p:bldP spid="425" grpId="0" animBg="1"/>
      <p:bldP spid="444" grpId="0" animBg="1"/>
      <p:bldP spid="114" grpId="0"/>
      <p:bldP spid="1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4498756"/>
            <a:ext cx="1280160" cy="605670"/>
          </a:xfrm>
          <a:prstGeom prst="rect">
            <a:avLst/>
          </a:prstGeom>
          <a:solidFill>
            <a:schemeClr val="tx1">
              <a:lumMod val="20000"/>
              <a:lumOff val="80000"/>
            </a:schemeClr>
          </a:solidFill>
          <a:ln w="3175">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32597">
              <a:lnSpc>
                <a:spcPct val="90000"/>
              </a:lnSpc>
              <a:defRPr/>
            </a:pPr>
            <a:r>
              <a:rPr lang="en-US" sz="1200" dirty="0">
                <a:gradFill>
                  <a:gsLst>
                    <a:gs pos="5978">
                      <a:schemeClr val="tx1"/>
                    </a:gs>
                    <a:gs pos="15761">
                      <a:schemeClr val="tx1"/>
                    </a:gs>
                  </a:gsLst>
                  <a:lin ang="0" scaled="0"/>
                </a:gradFill>
              </a:rPr>
              <a:t>Secret Management </a:t>
            </a:r>
          </a:p>
        </p:txBody>
      </p:sp>
      <p:sp>
        <p:nvSpPr>
          <p:cNvPr id="6" name="Rectangle 5"/>
          <p:cNvSpPr/>
          <p:nvPr/>
        </p:nvSpPr>
        <p:spPr>
          <a:xfrm>
            <a:off x="457200" y="1215072"/>
            <a:ext cx="1280160" cy="465175"/>
          </a:xfrm>
          <a:prstGeom prst="rect">
            <a:avLst/>
          </a:prstGeom>
          <a:solidFill>
            <a:schemeClr val="tx1">
              <a:lumMod val="20000"/>
              <a:lumOff val="80000"/>
            </a:schemeClr>
          </a:solidFill>
          <a:ln w="3175">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32597">
              <a:lnSpc>
                <a:spcPct val="90000"/>
              </a:lnSpc>
              <a:defRPr/>
            </a:pPr>
            <a:r>
              <a:rPr lang="en-US" sz="1200" dirty="0">
                <a:gradFill>
                  <a:gsLst>
                    <a:gs pos="5978">
                      <a:schemeClr val="tx1"/>
                    </a:gs>
                    <a:gs pos="15761">
                      <a:schemeClr val="tx1"/>
                    </a:gs>
                  </a:gsLst>
                  <a:lin ang="0" scaled="0"/>
                </a:gradFill>
              </a:rPr>
              <a:t>Language/</a:t>
            </a:r>
            <a:br>
              <a:rPr lang="en-US" sz="1200" dirty="0">
                <a:gradFill>
                  <a:gsLst>
                    <a:gs pos="5978">
                      <a:schemeClr val="tx1"/>
                    </a:gs>
                    <a:gs pos="15761">
                      <a:schemeClr val="tx1"/>
                    </a:gs>
                  </a:gsLst>
                  <a:lin ang="0" scaled="0"/>
                </a:gradFill>
              </a:rPr>
            </a:br>
            <a:r>
              <a:rPr lang="en-US" sz="1200" dirty="0">
                <a:gradFill>
                  <a:gsLst>
                    <a:gs pos="5978">
                      <a:schemeClr val="tx1"/>
                    </a:gs>
                    <a:gs pos="15761">
                      <a:schemeClr val="tx1"/>
                    </a:gs>
                  </a:gsLst>
                  <a:lin ang="0" scaled="0"/>
                </a:gradFill>
              </a:rPr>
              <a:t>Framework</a:t>
            </a:r>
          </a:p>
        </p:txBody>
      </p:sp>
      <p:sp>
        <p:nvSpPr>
          <p:cNvPr id="7" name="Rectangle 6"/>
          <p:cNvSpPr/>
          <p:nvPr/>
        </p:nvSpPr>
        <p:spPr>
          <a:xfrm>
            <a:off x="457200" y="1677865"/>
            <a:ext cx="1280160" cy="923003"/>
          </a:xfrm>
          <a:prstGeom prst="rect">
            <a:avLst/>
          </a:prstGeom>
          <a:solidFill>
            <a:schemeClr val="tx1">
              <a:lumMod val="20000"/>
              <a:lumOff val="80000"/>
            </a:schemeClr>
          </a:solidFill>
          <a:ln w="3175">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32597">
              <a:lnSpc>
                <a:spcPct val="90000"/>
              </a:lnSpc>
              <a:defRPr/>
            </a:pPr>
            <a:r>
              <a:rPr lang="en-US" sz="1200" dirty="0">
                <a:gradFill>
                  <a:gsLst>
                    <a:gs pos="5978">
                      <a:schemeClr val="tx1"/>
                    </a:gs>
                    <a:gs pos="15761">
                      <a:schemeClr val="tx1"/>
                    </a:gs>
                  </a:gsLst>
                  <a:lin ang="0" scaled="0"/>
                </a:gradFill>
              </a:rPr>
              <a:t>Dev Tools</a:t>
            </a:r>
          </a:p>
        </p:txBody>
      </p:sp>
      <p:sp>
        <p:nvSpPr>
          <p:cNvPr id="10" name="Rectangle 9"/>
          <p:cNvSpPr/>
          <p:nvPr/>
        </p:nvSpPr>
        <p:spPr>
          <a:xfrm>
            <a:off x="457200" y="2598486"/>
            <a:ext cx="1280160" cy="753541"/>
          </a:xfrm>
          <a:prstGeom prst="rect">
            <a:avLst/>
          </a:prstGeom>
          <a:solidFill>
            <a:schemeClr val="tx1">
              <a:lumMod val="20000"/>
              <a:lumOff val="80000"/>
            </a:schemeClr>
          </a:solidFill>
          <a:ln w="3175">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32597">
              <a:lnSpc>
                <a:spcPct val="90000"/>
              </a:lnSpc>
              <a:defRPr/>
            </a:pPr>
            <a:r>
              <a:rPr lang="en-US" sz="1200" dirty="0">
                <a:gradFill>
                  <a:gsLst>
                    <a:gs pos="5978">
                      <a:schemeClr val="tx1"/>
                    </a:gs>
                    <a:gs pos="15761">
                      <a:schemeClr val="tx1"/>
                    </a:gs>
                  </a:gsLst>
                  <a:lin ang="0" scaled="0"/>
                </a:gradFill>
              </a:rPr>
              <a:t>Build System</a:t>
            </a:r>
          </a:p>
        </p:txBody>
      </p:sp>
      <p:sp>
        <p:nvSpPr>
          <p:cNvPr id="12" name="Rectangle 11"/>
          <p:cNvSpPr/>
          <p:nvPr/>
        </p:nvSpPr>
        <p:spPr>
          <a:xfrm>
            <a:off x="457200" y="3349645"/>
            <a:ext cx="1280160" cy="688700"/>
          </a:xfrm>
          <a:prstGeom prst="rect">
            <a:avLst/>
          </a:prstGeom>
          <a:solidFill>
            <a:schemeClr val="tx1">
              <a:lumMod val="20000"/>
              <a:lumOff val="80000"/>
            </a:schemeClr>
          </a:solidFill>
          <a:ln w="3175">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32597">
              <a:lnSpc>
                <a:spcPct val="90000"/>
              </a:lnSpc>
              <a:defRPr/>
            </a:pPr>
            <a:r>
              <a:rPr lang="en-US" sz="1200" dirty="0">
                <a:gradFill>
                  <a:gsLst>
                    <a:gs pos="5978">
                      <a:schemeClr val="tx1"/>
                    </a:gs>
                    <a:gs pos="15761">
                      <a:schemeClr val="tx1"/>
                    </a:gs>
                  </a:gsLst>
                  <a:lin ang="0" scaled="0"/>
                </a:gradFill>
              </a:rPr>
              <a:t>Target OS</a:t>
            </a:r>
          </a:p>
        </p:txBody>
      </p:sp>
      <p:sp>
        <p:nvSpPr>
          <p:cNvPr id="14" name="Rectangle 13"/>
          <p:cNvSpPr/>
          <p:nvPr/>
        </p:nvSpPr>
        <p:spPr>
          <a:xfrm>
            <a:off x="457200" y="4035963"/>
            <a:ext cx="1280160" cy="465175"/>
          </a:xfrm>
          <a:prstGeom prst="rect">
            <a:avLst/>
          </a:prstGeom>
          <a:solidFill>
            <a:schemeClr val="tx1">
              <a:lumMod val="20000"/>
              <a:lumOff val="80000"/>
            </a:schemeClr>
          </a:solidFill>
          <a:ln w="3175">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32597">
              <a:lnSpc>
                <a:spcPct val="90000"/>
              </a:lnSpc>
              <a:defRPr/>
            </a:pPr>
            <a:r>
              <a:rPr lang="en-US" sz="1200" dirty="0">
                <a:gradFill>
                  <a:gsLst>
                    <a:gs pos="5978">
                      <a:schemeClr val="tx1"/>
                    </a:gs>
                    <a:gs pos="15761">
                      <a:schemeClr val="tx1"/>
                    </a:gs>
                  </a:gsLst>
                  <a:lin ang="0" scaled="0"/>
                </a:gradFill>
              </a:rPr>
              <a:t>Container Registry</a:t>
            </a:r>
          </a:p>
        </p:txBody>
      </p:sp>
      <p:sp>
        <p:nvSpPr>
          <p:cNvPr id="16" name="Rectangle 15"/>
          <p:cNvSpPr/>
          <p:nvPr/>
        </p:nvSpPr>
        <p:spPr>
          <a:xfrm>
            <a:off x="457200" y="5102045"/>
            <a:ext cx="1280160" cy="1597841"/>
          </a:xfrm>
          <a:prstGeom prst="rect">
            <a:avLst/>
          </a:prstGeom>
          <a:solidFill>
            <a:schemeClr val="tx1">
              <a:lumMod val="20000"/>
              <a:lumOff val="80000"/>
            </a:schemeClr>
          </a:solidFill>
          <a:ln w="3175">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32597">
              <a:lnSpc>
                <a:spcPct val="90000"/>
              </a:lnSpc>
              <a:defRPr/>
            </a:pPr>
            <a:r>
              <a:rPr lang="en-US" sz="1200" dirty="0">
                <a:gradFill>
                  <a:gsLst>
                    <a:gs pos="5978">
                      <a:schemeClr val="tx1"/>
                    </a:gs>
                    <a:gs pos="15761">
                      <a:schemeClr val="tx1"/>
                    </a:gs>
                  </a:gsLst>
                  <a:lin ang="0" scaled="0"/>
                </a:gradFill>
              </a:rPr>
              <a:t>Container Hosting</a:t>
            </a:r>
          </a:p>
        </p:txBody>
      </p:sp>
      <p:sp>
        <p:nvSpPr>
          <p:cNvPr id="24" name="Freeform: Shape 23"/>
          <p:cNvSpPr/>
          <p:nvPr/>
        </p:nvSpPr>
        <p:spPr>
          <a:xfrm>
            <a:off x="2779548" y="1222692"/>
            <a:ext cx="1616600" cy="458131"/>
          </a:xfrm>
          <a:custGeom>
            <a:avLst/>
            <a:gdLst>
              <a:gd name="connsiteX0" fmla="*/ 0 w 1585046"/>
              <a:gd name="connsiteY0" fmla="*/ 0 h 516009"/>
              <a:gd name="connsiteX1" fmla="*/ 1585045 w 1585046"/>
              <a:gd name="connsiteY1" fmla="*/ 0 h 516009"/>
              <a:gd name="connsiteX2" fmla="*/ 1585045 w 1585046"/>
              <a:gd name="connsiteY2" fmla="*/ 246248 h 516009"/>
              <a:gd name="connsiteX3" fmla="*/ 1585046 w 1585046"/>
              <a:gd name="connsiteY3" fmla="*/ 246248 h 516009"/>
              <a:gd name="connsiteX4" fmla="*/ 1585046 w 1585046"/>
              <a:gd name="connsiteY4" fmla="*/ 516009 h 516009"/>
              <a:gd name="connsiteX5" fmla="*/ 1009651 w 1585046"/>
              <a:gd name="connsiteY5" fmla="*/ 516009 h 516009"/>
              <a:gd name="connsiteX6" fmla="*/ 1009651 w 1585046"/>
              <a:gd name="connsiteY6" fmla="*/ 269761 h 516009"/>
              <a:gd name="connsiteX7" fmla="*/ 933451 w 1585046"/>
              <a:gd name="connsiteY7" fmla="*/ 269761 h 516009"/>
              <a:gd name="connsiteX8" fmla="*/ 933451 w 1585046"/>
              <a:gd name="connsiteY8" fmla="*/ 516009 h 516009"/>
              <a:gd name="connsiteX9" fmla="*/ 1 w 1585046"/>
              <a:gd name="connsiteY9" fmla="*/ 516009 h 516009"/>
              <a:gd name="connsiteX10" fmla="*/ 1 w 1585046"/>
              <a:gd name="connsiteY10" fmla="*/ 269761 h 516009"/>
              <a:gd name="connsiteX11" fmla="*/ 0 w 1585046"/>
              <a:gd name="connsiteY11" fmla="*/ 269761 h 5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5046" h="516009">
                <a:moveTo>
                  <a:pt x="0" y="0"/>
                </a:moveTo>
                <a:lnTo>
                  <a:pt x="1585045" y="0"/>
                </a:lnTo>
                <a:lnTo>
                  <a:pt x="1585045" y="246248"/>
                </a:lnTo>
                <a:lnTo>
                  <a:pt x="1585046" y="246248"/>
                </a:lnTo>
                <a:lnTo>
                  <a:pt x="1585046" y="516009"/>
                </a:lnTo>
                <a:lnTo>
                  <a:pt x="1009651" y="516009"/>
                </a:lnTo>
                <a:lnTo>
                  <a:pt x="1009651" y="269761"/>
                </a:lnTo>
                <a:lnTo>
                  <a:pt x="933451" y="269761"/>
                </a:lnTo>
                <a:lnTo>
                  <a:pt x="933451" y="516009"/>
                </a:lnTo>
                <a:lnTo>
                  <a:pt x="1" y="516009"/>
                </a:lnTo>
                <a:lnTo>
                  <a:pt x="1" y="269761"/>
                </a:lnTo>
                <a:lnTo>
                  <a:pt x="0" y="269761"/>
                </a:lnTo>
                <a:close/>
              </a:path>
            </a:pathLst>
          </a:custGeom>
          <a:solidFill>
            <a:schemeClr val="accent4"/>
          </a:solidFill>
          <a:ln>
            <a:noFill/>
          </a:ln>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defTabSz="932597">
              <a:lnSpc>
                <a:spcPct val="90000"/>
              </a:lnSpc>
              <a:defRPr/>
            </a:pPr>
            <a:endParaRPr lang="en-US" sz="1428" dirty="0">
              <a:solidFill>
                <a:prstClr val="black"/>
              </a:solidFill>
              <a:latin typeface="Calibri" panose="020F0502020204030204"/>
            </a:endParaRPr>
          </a:p>
        </p:txBody>
      </p:sp>
      <p:sp>
        <p:nvSpPr>
          <p:cNvPr id="25" name="Rectangle 24"/>
          <p:cNvSpPr/>
          <p:nvPr/>
        </p:nvSpPr>
        <p:spPr>
          <a:xfrm>
            <a:off x="2953102" y="1440367"/>
            <a:ext cx="639919" cy="261867"/>
          </a:xfrm>
          <a:prstGeom prst="rect">
            <a:avLst/>
          </a:prstGeom>
        </p:spPr>
        <p:txBody>
          <a:bodyPr wrap="none">
            <a:spAutoFit/>
          </a:bodyPr>
          <a:lstStyle/>
          <a:p>
            <a:pPr algn="ctr" defTabSz="932597">
              <a:lnSpc>
                <a:spcPct val="90000"/>
              </a:lnSpc>
              <a:defRPr/>
            </a:pPr>
            <a:r>
              <a:rPr lang="en-US" sz="1200" dirty="0">
                <a:gradFill>
                  <a:gsLst>
                    <a:gs pos="70652">
                      <a:schemeClr val="bg1"/>
                    </a:gs>
                    <a:gs pos="46739">
                      <a:schemeClr val="bg1"/>
                    </a:gs>
                  </a:gsLst>
                  <a:lin ang="0" scaled="0"/>
                </a:gradFill>
              </a:rPr>
              <a:t>Full FX</a:t>
            </a:r>
          </a:p>
        </p:txBody>
      </p:sp>
      <p:sp>
        <p:nvSpPr>
          <p:cNvPr id="26" name="Rectangle 25"/>
          <p:cNvSpPr/>
          <p:nvPr/>
        </p:nvSpPr>
        <p:spPr>
          <a:xfrm>
            <a:off x="3824700" y="1431298"/>
            <a:ext cx="508024" cy="261867"/>
          </a:xfrm>
          <a:prstGeom prst="rect">
            <a:avLst/>
          </a:prstGeom>
        </p:spPr>
        <p:txBody>
          <a:bodyPr wrap="none">
            <a:spAutoFit/>
          </a:bodyPr>
          <a:lstStyle/>
          <a:p>
            <a:pPr algn="ctr" defTabSz="932597">
              <a:lnSpc>
                <a:spcPct val="90000"/>
              </a:lnSpc>
              <a:defRPr/>
            </a:pPr>
            <a:r>
              <a:rPr lang="en-US" sz="1200" dirty="0">
                <a:gradFill>
                  <a:gsLst>
                    <a:gs pos="70652">
                      <a:schemeClr val="bg1"/>
                    </a:gs>
                    <a:gs pos="46739">
                      <a:schemeClr val="bg1"/>
                    </a:gs>
                  </a:gsLst>
                  <a:lin ang="0" scaled="0"/>
                </a:gradFill>
              </a:rPr>
              <a:t>Core</a:t>
            </a:r>
          </a:p>
        </p:txBody>
      </p:sp>
      <p:sp>
        <p:nvSpPr>
          <p:cNvPr id="35" name="Rectangle 34"/>
          <p:cNvSpPr/>
          <p:nvPr/>
        </p:nvSpPr>
        <p:spPr>
          <a:xfrm>
            <a:off x="6473468" y="1222692"/>
            <a:ext cx="814295" cy="458131"/>
          </a:xfrm>
          <a:prstGeom prst="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lnSpc>
                <a:spcPct val="90000"/>
              </a:lnSpc>
              <a:defRPr/>
            </a:pPr>
            <a:r>
              <a:rPr lang="en-US" sz="1400" dirty="0">
                <a:gradFill>
                  <a:gsLst>
                    <a:gs pos="95109">
                      <a:schemeClr val="bg1"/>
                    </a:gs>
                    <a:gs pos="88043">
                      <a:schemeClr val="bg1"/>
                    </a:gs>
                  </a:gsLst>
                  <a:lin ang="0" scaled="0"/>
                </a:gradFill>
              </a:rPr>
              <a:t>Node.js</a:t>
            </a:r>
          </a:p>
        </p:txBody>
      </p:sp>
      <p:sp>
        <p:nvSpPr>
          <p:cNvPr id="45" name="Rectangle 44"/>
          <p:cNvSpPr/>
          <p:nvPr/>
        </p:nvSpPr>
        <p:spPr>
          <a:xfrm>
            <a:off x="8006170" y="1222692"/>
            <a:ext cx="755735" cy="458131"/>
          </a:xfrm>
          <a:prstGeom prst="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lnSpc>
                <a:spcPct val="90000"/>
              </a:lnSpc>
              <a:defRPr/>
            </a:pPr>
            <a:r>
              <a:rPr lang="en-US" sz="1400" dirty="0">
                <a:gradFill>
                  <a:gsLst>
                    <a:gs pos="95109">
                      <a:schemeClr val="bg1"/>
                    </a:gs>
                    <a:gs pos="88043">
                      <a:schemeClr val="bg1"/>
                    </a:gs>
                  </a:gsLst>
                  <a:lin ang="0" scaled="0"/>
                </a:gradFill>
              </a:rPr>
              <a:t>Java</a:t>
            </a:r>
          </a:p>
        </p:txBody>
      </p:sp>
      <p:sp>
        <p:nvSpPr>
          <p:cNvPr id="46" name="Rectangle 45"/>
          <p:cNvSpPr/>
          <p:nvPr/>
        </p:nvSpPr>
        <p:spPr>
          <a:xfrm>
            <a:off x="7375443" y="1222692"/>
            <a:ext cx="480046" cy="458131"/>
          </a:xfrm>
          <a:prstGeom prst="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lnSpc>
                <a:spcPct val="90000"/>
              </a:lnSpc>
              <a:defRPr/>
            </a:pPr>
            <a:r>
              <a:rPr lang="en-US" sz="1400" dirty="0">
                <a:gradFill>
                  <a:gsLst>
                    <a:gs pos="95109">
                      <a:schemeClr val="bg1"/>
                    </a:gs>
                    <a:gs pos="88043">
                      <a:schemeClr val="bg1"/>
                    </a:gs>
                  </a:gsLst>
                  <a:lin ang="0" scaled="0"/>
                </a:gradFill>
              </a:rPr>
              <a:t>GO</a:t>
            </a:r>
          </a:p>
        </p:txBody>
      </p:sp>
      <p:sp>
        <p:nvSpPr>
          <p:cNvPr id="47" name="Rectangle 46"/>
          <p:cNvSpPr/>
          <p:nvPr/>
        </p:nvSpPr>
        <p:spPr>
          <a:xfrm>
            <a:off x="5785373" y="1222692"/>
            <a:ext cx="600415" cy="458131"/>
          </a:xfrm>
          <a:prstGeom prst="rect">
            <a:avLst/>
          </a:prstGeom>
          <a:solidFill>
            <a:schemeClr val="accent4"/>
          </a:solidFill>
          <a:ln>
            <a:noFill/>
          </a:ln>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defTabSz="932597">
              <a:lnSpc>
                <a:spcPct val="90000"/>
              </a:lnSpc>
            </a:pPr>
            <a:r>
              <a:rPr lang="en-US" sz="1400" dirty="0">
                <a:gradFill>
                  <a:gsLst>
                    <a:gs pos="70652">
                      <a:schemeClr val="bg1"/>
                    </a:gs>
                    <a:gs pos="46739">
                      <a:schemeClr val="bg1"/>
                    </a:gs>
                  </a:gsLst>
                  <a:lin ang="0" scaled="0"/>
                </a:gradFill>
              </a:rPr>
              <a:t>.NET Core</a:t>
            </a:r>
          </a:p>
        </p:txBody>
      </p:sp>
      <p:sp>
        <p:nvSpPr>
          <p:cNvPr id="5" name="Rectangle 4"/>
          <p:cNvSpPr/>
          <p:nvPr/>
        </p:nvSpPr>
        <p:spPr>
          <a:xfrm>
            <a:off x="457200" y="4498756"/>
            <a:ext cx="8639258" cy="605670"/>
          </a:xfrm>
          <a:prstGeom prst="rect">
            <a:avLst/>
          </a:prstGeom>
          <a:noFill/>
          <a:ln w="3175">
            <a:solidFill>
              <a:schemeClr val="bg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32597">
              <a:lnSpc>
                <a:spcPct val="90000"/>
              </a:lnSpc>
              <a:defRPr/>
            </a:pPr>
            <a:endParaRPr lang="en-US" sz="1428" dirty="0">
              <a:solidFill>
                <a:srgbClr val="68217A"/>
              </a:solidFill>
              <a:latin typeface="Calibri" panose="020F0502020204030204"/>
            </a:endParaRPr>
          </a:p>
        </p:txBody>
      </p:sp>
      <p:sp>
        <p:nvSpPr>
          <p:cNvPr id="8" name="Rectangle 7"/>
          <p:cNvSpPr/>
          <p:nvPr/>
        </p:nvSpPr>
        <p:spPr>
          <a:xfrm>
            <a:off x="457200" y="1215072"/>
            <a:ext cx="8639258" cy="465175"/>
          </a:xfrm>
          <a:prstGeom prst="rect">
            <a:avLst/>
          </a:prstGeom>
          <a:noFill/>
          <a:ln w="3175">
            <a:solidFill>
              <a:schemeClr val="bg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32597">
              <a:lnSpc>
                <a:spcPct val="90000"/>
              </a:lnSpc>
              <a:defRPr/>
            </a:pPr>
            <a:endParaRPr lang="en-US" sz="1428" dirty="0">
              <a:solidFill>
                <a:srgbClr val="68217A"/>
              </a:solidFill>
              <a:latin typeface="Calibri" panose="020F0502020204030204"/>
            </a:endParaRPr>
          </a:p>
        </p:txBody>
      </p:sp>
      <p:sp>
        <p:nvSpPr>
          <p:cNvPr id="9" name="Rectangle 8"/>
          <p:cNvSpPr/>
          <p:nvPr/>
        </p:nvSpPr>
        <p:spPr>
          <a:xfrm>
            <a:off x="457200" y="1677865"/>
            <a:ext cx="8639258" cy="923003"/>
          </a:xfrm>
          <a:prstGeom prst="rect">
            <a:avLst/>
          </a:prstGeom>
          <a:noFill/>
          <a:ln w="3175">
            <a:solidFill>
              <a:schemeClr val="bg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32597">
              <a:lnSpc>
                <a:spcPct val="90000"/>
              </a:lnSpc>
              <a:defRPr/>
            </a:pPr>
            <a:endParaRPr lang="en-US" sz="1428" dirty="0">
              <a:solidFill>
                <a:srgbClr val="68217A"/>
              </a:solidFill>
              <a:latin typeface="Calibri" panose="020F0502020204030204"/>
            </a:endParaRPr>
          </a:p>
        </p:txBody>
      </p:sp>
      <p:sp>
        <p:nvSpPr>
          <p:cNvPr id="11" name="Rectangle 10"/>
          <p:cNvSpPr/>
          <p:nvPr/>
        </p:nvSpPr>
        <p:spPr>
          <a:xfrm>
            <a:off x="457200" y="2598486"/>
            <a:ext cx="8639258" cy="753541"/>
          </a:xfrm>
          <a:prstGeom prst="rect">
            <a:avLst/>
          </a:prstGeom>
          <a:noFill/>
          <a:ln w="3175">
            <a:solidFill>
              <a:schemeClr val="bg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32597">
              <a:lnSpc>
                <a:spcPct val="90000"/>
              </a:lnSpc>
              <a:defRPr/>
            </a:pPr>
            <a:endParaRPr lang="en-US" sz="1428" dirty="0">
              <a:solidFill>
                <a:srgbClr val="68217A"/>
              </a:solidFill>
              <a:latin typeface="Calibri" panose="020F0502020204030204"/>
            </a:endParaRPr>
          </a:p>
        </p:txBody>
      </p:sp>
      <p:sp>
        <p:nvSpPr>
          <p:cNvPr id="13" name="Rectangle 12"/>
          <p:cNvSpPr/>
          <p:nvPr/>
        </p:nvSpPr>
        <p:spPr>
          <a:xfrm>
            <a:off x="457200" y="3349645"/>
            <a:ext cx="8639258" cy="688700"/>
          </a:xfrm>
          <a:prstGeom prst="rect">
            <a:avLst/>
          </a:prstGeom>
          <a:noFill/>
          <a:ln w="3175">
            <a:solidFill>
              <a:schemeClr val="bg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32597">
              <a:lnSpc>
                <a:spcPct val="90000"/>
              </a:lnSpc>
              <a:defRPr/>
            </a:pPr>
            <a:endParaRPr lang="en-US" sz="1428" dirty="0">
              <a:solidFill>
                <a:srgbClr val="68217A"/>
              </a:solidFill>
              <a:latin typeface="Calibri" panose="020F0502020204030204"/>
            </a:endParaRPr>
          </a:p>
        </p:txBody>
      </p:sp>
      <p:sp>
        <p:nvSpPr>
          <p:cNvPr id="15" name="Rectangle 14"/>
          <p:cNvSpPr/>
          <p:nvPr/>
        </p:nvSpPr>
        <p:spPr>
          <a:xfrm>
            <a:off x="457200" y="4035963"/>
            <a:ext cx="8639258" cy="465175"/>
          </a:xfrm>
          <a:prstGeom prst="rect">
            <a:avLst/>
          </a:prstGeom>
          <a:noFill/>
          <a:ln w="3175">
            <a:solidFill>
              <a:schemeClr val="bg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32597">
              <a:lnSpc>
                <a:spcPct val="90000"/>
              </a:lnSpc>
              <a:defRPr/>
            </a:pPr>
            <a:endParaRPr lang="en-US" sz="1428" dirty="0">
              <a:solidFill>
                <a:srgbClr val="68217A"/>
              </a:solidFill>
              <a:latin typeface="Calibri" panose="020F0502020204030204"/>
            </a:endParaRPr>
          </a:p>
        </p:txBody>
      </p:sp>
      <p:sp>
        <p:nvSpPr>
          <p:cNvPr id="17" name="Rectangle 16"/>
          <p:cNvSpPr/>
          <p:nvPr/>
        </p:nvSpPr>
        <p:spPr>
          <a:xfrm>
            <a:off x="457200" y="5102046"/>
            <a:ext cx="8639258" cy="1597840"/>
          </a:xfrm>
          <a:prstGeom prst="rect">
            <a:avLst/>
          </a:prstGeom>
          <a:noFill/>
          <a:ln w="3175">
            <a:solidFill>
              <a:schemeClr val="bg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32597">
              <a:lnSpc>
                <a:spcPct val="90000"/>
              </a:lnSpc>
              <a:defRPr/>
            </a:pPr>
            <a:endParaRPr lang="en-US" sz="1428" dirty="0">
              <a:solidFill>
                <a:srgbClr val="68217A"/>
              </a:solidFill>
              <a:latin typeface="Calibri" panose="020F0502020204030204"/>
            </a:endParaRPr>
          </a:p>
        </p:txBody>
      </p:sp>
      <p:sp>
        <p:nvSpPr>
          <p:cNvPr id="18" name="Rectangle 17"/>
          <p:cNvSpPr/>
          <p:nvPr/>
        </p:nvSpPr>
        <p:spPr>
          <a:xfrm>
            <a:off x="8006170" y="1700701"/>
            <a:ext cx="752251" cy="4196338"/>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lnSpc>
                <a:spcPct val="90000"/>
              </a:lnSpc>
              <a:defRPr/>
            </a:pPr>
            <a:endParaRPr lang="en-US" sz="1836" dirty="0">
              <a:solidFill>
                <a:prstClr val="white"/>
              </a:solidFill>
              <a:latin typeface="Calibri" panose="020F0502020204030204"/>
            </a:endParaRPr>
          </a:p>
        </p:txBody>
      </p:sp>
      <p:sp>
        <p:nvSpPr>
          <p:cNvPr id="19" name="Rectangle 18"/>
          <p:cNvSpPr/>
          <p:nvPr/>
        </p:nvSpPr>
        <p:spPr>
          <a:xfrm>
            <a:off x="5785373" y="1700701"/>
            <a:ext cx="2070116" cy="4196338"/>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lnSpc>
                <a:spcPct val="90000"/>
              </a:lnSpc>
              <a:defRPr/>
            </a:pPr>
            <a:endParaRPr lang="en-US" sz="1836" dirty="0">
              <a:solidFill>
                <a:prstClr val="white"/>
              </a:solidFill>
              <a:latin typeface="Calibri" panose="020F0502020204030204"/>
            </a:endParaRPr>
          </a:p>
        </p:txBody>
      </p:sp>
      <p:sp>
        <p:nvSpPr>
          <p:cNvPr id="22" name="Rectangle 21"/>
          <p:cNvSpPr/>
          <p:nvPr/>
        </p:nvSpPr>
        <p:spPr>
          <a:xfrm>
            <a:off x="2779548" y="1700701"/>
            <a:ext cx="1372804" cy="4196339"/>
          </a:xfrm>
          <a:prstGeom prst="rect">
            <a:avLst/>
          </a:prstGeom>
          <a:solidFill>
            <a:schemeClr val="tx1">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defTabSz="932597">
              <a:lnSpc>
                <a:spcPct val="90000"/>
              </a:lnSpc>
              <a:defRPr/>
            </a:pPr>
            <a:endParaRPr lang="en-US" sz="1836" dirty="0">
              <a:solidFill>
                <a:prstClr val="white"/>
              </a:solidFill>
              <a:latin typeface="Calibri" panose="020F0502020204030204"/>
            </a:endParaRPr>
          </a:p>
        </p:txBody>
      </p:sp>
      <p:sp>
        <p:nvSpPr>
          <p:cNvPr id="23" name="Freeform: Shape 22"/>
          <p:cNvSpPr/>
          <p:nvPr/>
        </p:nvSpPr>
        <p:spPr>
          <a:xfrm>
            <a:off x="3972561" y="1718156"/>
            <a:ext cx="2863380" cy="2571573"/>
          </a:xfrm>
          <a:custGeom>
            <a:avLst/>
            <a:gdLst>
              <a:gd name="connsiteX0" fmla="*/ 0 w 2749945"/>
              <a:gd name="connsiteY0" fmla="*/ 0 h 2521379"/>
              <a:gd name="connsiteX1" fmla="*/ 233355 w 2749945"/>
              <a:gd name="connsiteY1" fmla="*/ 0 h 2521379"/>
              <a:gd name="connsiteX2" fmla="*/ 233355 w 2749945"/>
              <a:gd name="connsiteY2" fmla="*/ 1237358 h 2521379"/>
              <a:gd name="connsiteX3" fmla="*/ 443805 w 2749945"/>
              <a:gd name="connsiteY3" fmla="*/ 1447808 h 2521379"/>
              <a:gd name="connsiteX4" fmla="*/ 1014412 w 2749945"/>
              <a:gd name="connsiteY4" fmla="*/ 1447808 h 2521379"/>
              <a:gd name="connsiteX5" fmla="*/ 1014412 w 2749945"/>
              <a:gd name="connsiteY5" fmla="*/ 1448569 h 2521379"/>
              <a:gd name="connsiteX6" fmla="*/ 2014436 w 2749945"/>
              <a:gd name="connsiteY6" fmla="*/ 1448569 h 2521379"/>
              <a:gd name="connsiteX7" fmla="*/ 2749945 w 2749945"/>
              <a:gd name="connsiteY7" fmla="*/ 2184078 h 2521379"/>
              <a:gd name="connsiteX8" fmla="*/ 2749945 w 2749945"/>
              <a:gd name="connsiteY8" fmla="*/ 2521379 h 2521379"/>
              <a:gd name="connsiteX9" fmla="*/ 2516869 w 2749945"/>
              <a:gd name="connsiteY9" fmla="*/ 2521379 h 2521379"/>
              <a:gd name="connsiteX10" fmla="*/ 2516868 w 2749945"/>
              <a:gd name="connsiteY10" fmla="*/ 2184077 h 2521379"/>
              <a:gd name="connsiteX11" fmla="*/ 2014436 w 2749945"/>
              <a:gd name="connsiteY11" fmla="*/ 1681645 h 2521379"/>
              <a:gd name="connsiteX12" fmla="*/ 988583 w 2749945"/>
              <a:gd name="connsiteY12" fmla="*/ 1681645 h 2521379"/>
              <a:gd name="connsiteX13" fmla="*/ 988583 w 2749945"/>
              <a:gd name="connsiteY13" fmla="*/ 1681163 h 2521379"/>
              <a:gd name="connsiteX14" fmla="*/ 443805 w 2749945"/>
              <a:gd name="connsiteY14" fmla="*/ 1681163 h 2521379"/>
              <a:gd name="connsiteX15" fmla="*/ 0 w 2749945"/>
              <a:gd name="connsiteY15" fmla="*/ 1237358 h 2521379"/>
              <a:gd name="connsiteX16" fmla="*/ 0 w 2749945"/>
              <a:gd name="connsiteY16" fmla="*/ 0 h 252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49945" h="2521379">
                <a:moveTo>
                  <a:pt x="0" y="0"/>
                </a:moveTo>
                <a:lnTo>
                  <a:pt x="233355" y="0"/>
                </a:lnTo>
                <a:lnTo>
                  <a:pt x="233355" y="1237358"/>
                </a:lnTo>
                <a:cubicBezTo>
                  <a:pt x="233355" y="1353586"/>
                  <a:pt x="327577" y="1447808"/>
                  <a:pt x="443805" y="1447808"/>
                </a:cubicBezTo>
                <a:lnTo>
                  <a:pt x="1014412" y="1447808"/>
                </a:lnTo>
                <a:lnTo>
                  <a:pt x="1014412" y="1448569"/>
                </a:lnTo>
                <a:lnTo>
                  <a:pt x="2014436" y="1448569"/>
                </a:lnTo>
                <a:cubicBezTo>
                  <a:pt x="2420646" y="1448569"/>
                  <a:pt x="2749945" y="1777868"/>
                  <a:pt x="2749945" y="2184078"/>
                </a:cubicBezTo>
                <a:lnTo>
                  <a:pt x="2749945" y="2521379"/>
                </a:lnTo>
                <a:lnTo>
                  <a:pt x="2516869" y="2521379"/>
                </a:lnTo>
                <a:lnTo>
                  <a:pt x="2516868" y="2184077"/>
                </a:lnTo>
                <a:cubicBezTo>
                  <a:pt x="2516868" y="1906591"/>
                  <a:pt x="2291922" y="1681645"/>
                  <a:pt x="2014436" y="1681645"/>
                </a:cubicBezTo>
                <a:lnTo>
                  <a:pt x="988583" y="1681645"/>
                </a:lnTo>
                <a:lnTo>
                  <a:pt x="988583" y="1681163"/>
                </a:lnTo>
                <a:lnTo>
                  <a:pt x="443805" y="1681163"/>
                </a:lnTo>
                <a:cubicBezTo>
                  <a:pt x="198698" y="1681163"/>
                  <a:pt x="0" y="1482465"/>
                  <a:pt x="0" y="1237358"/>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lnSpc>
                <a:spcPct val="90000"/>
              </a:lnSpc>
              <a:defRPr/>
            </a:pPr>
            <a:endParaRPr lang="en-US" sz="1836" dirty="0">
              <a:solidFill>
                <a:prstClr val="white"/>
              </a:solidFill>
              <a:latin typeface="Calibri" panose="020F0502020204030204"/>
            </a:endParaRPr>
          </a:p>
        </p:txBody>
      </p:sp>
      <p:sp>
        <p:nvSpPr>
          <p:cNvPr id="27" name="Rectangle 26"/>
          <p:cNvSpPr/>
          <p:nvPr/>
        </p:nvSpPr>
        <p:spPr>
          <a:xfrm>
            <a:off x="3355215" y="1172112"/>
            <a:ext cx="718915" cy="346570"/>
          </a:xfrm>
          <a:prstGeom prst="rect">
            <a:avLst/>
          </a:prstGeom>
        </p:spPr>
        <p:txBody>
          <a:bodyPr wrap="none">
            <a:spAutoFit/>
          </a:bodyPr>
          <a:lstStyle/>
          <a:p>
            <a:pPr defTabSz="932597">
              <a:lnSpc>
                <a:spcPct val="90000"/>
              </a:lnSpc>
              <a:defRPr/>
            </a:pPr>
            <a:r>
              <a:rPr lang="en-US" dirty="0">
                <a:gradFill>
                  <a:gsLst>
                    <a:gs pos="70652">
                      <a:schemeClr val="bg1"/>
                    </a:gs>
                    <a:gs pos="46739">
                      <a:schemeClr val="bg1"/>
                    </a:gs>
                  </a:gsLst>
                  <a:lin ang="0" scaled="0"/>
                </a:gradFill>
              </a:rPr>
              <a:t>.NET </a:t>
            </a: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5951" y="1852887"/>
            <a:ext cx="1205368" cy="602685"/>
          </a:xfrm>
          <a:prstGeom prst="rect">
            <a:avLst/>
          </a:prstGeom>
        </p:spPr>
      </p:pic>
      <p:grpSp>
        <p:nvGrpSpPr>
          <p:cNvPr id="29" name="Group 28"/>
          <p:cNvGrpSpPr/>
          <p:nvPr/>
        </p:nvGrpSpPr>
        <p:grpSpPr>
          <a:xfrm>
            <a:off x="6462601" y="1876083"/>
            <a:ext cx="857159" cy="562867"/>
            <a:chOff x="7000613" y="3173596"/>
            <a:chExt cx="1453450" cy="954431"/>
          </a:xfrm>
        </p:grpSpPr>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9316" y="3173596"/>
              <a:ext cx="564924" cy="564924"/>
            </a:xfrm>
            <a:prstGeom prst="rect">
              <a:avLst/>
            </a:prstGeom>
          </p:spPr>
        </p:pic>
        <p:sp>
          <p:nvSpPr>
            <p:cNvPr id="31" name="TextBox 30"/>
            <p:cNvSpPr txBox="1"/>
            <p:nvPr/>
          </p:nvSpPr>
          <p:spPr>
            <a:xfrm>
              <a:off x="7000613" y="3642675"/>
              <a:ext cx="1453450" cy="485352"/>
            </a:xfrm>
            <a:prstGeom prst="rect">
              <a:avLst/>
            </a:prstGeom>
            <a:noFill/>
          </p:spPr>
          <p:txBody>
            <a:bodyPr wrap="none" rtlCol="0">
              <a:spAutoFit/>
            </a:bodyPr>
            <a:lstStyle/>
            <a:p>
              <a:pPr algn="ctr" defTabSz="932441">
                <a:lnSpc>
                  <a:spcPct val="90000"/>
                </a:lnSpc>
                <a:defRPr/>
              </a:pPr>
              <a:r>
                <a:rPr lang="en-US" sz="1400" dirty="0">
                  <a:gradFill>
                    <a:gsLst>
                      <a:gs pos="98913">
                        <a:srgbClr val="0B76C7"/>
                      </a:gs>
                      <a:gs pos="88043">
                        <a:srgbClr val="0B76C7"/>
                      </a:gs>
                    </a:gsLst>
                    <a:lin ang="0" scaled="0"/>
                  </a:gradFill>
                </a:rPr>
                <a:t>VS Code</a:t>
              </a:r>
            </a:p>
          </p:txBody>
        </p:sp>
      </p:grpSp>
      <p:grpSp>
        <p:nvGrpSpPr>
          <p:cNvPr id="32" name="Group 31"/>
          <p:cNvGrpSpPr/>
          <p:nvPr/>
        </p:nvGrpSpPr>
        <p:grpSpPr>
          <a:xfrm>
            <a:off x="2955950" y="2766877"/>
            <a:ext cx="2144629" cy="346570"/>
            <a:chOff x="90203" y="2754681"/>
            <a:chExt cx="2102768" cy="339806"/>
          </a:xfrm>
        </p:grpSpPr>
        <p:pic>
          <p:nvPicPr>
            <p:cNvPr id="33" name="Picture 4" descr="https://zapier.cachefly.net/storage/services/59152a3a91bfe0ddd2fc9b978448593a.128x128.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704" t="22115" r="21627" b="23287"/>
            <a:stretch/>
          </p:blipFill>
          <p:spPr bwMode="auto">
            <a:xfrm>
              <a:off x="90203" y="2767395"/>
              <a:ext cx="337814" cy="314381"/>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428017" y="2754681"/>
              <a:ext cx="1764954" cy="339806"/>
            </a:xfrm>
            <a:prstGeom prst="rect">
              <a:avLst/>
            </a:prstGeom>
          </p:spPr>
          <p:txBody>
            <a:bodyPr wrap="square">
              <a:spAutoFit/>
            </a:bodyPr>
            <a:lstStyle/>
            <a:p>
              <a:pPr defTabSz="932535">
                <a:lnSpc>
                  <a:spcPct val="90000"/>
                </a:lnSpc>
                <a:defRPr/>
              </a:pPr>
              <a:r>
                <a:rPr lang="en-US" kern="0" dirty="0">
                  <a:gradFill>
                    <a:gsLst>
                      <a:gs pos="46739">
                        <a:srgbClr val="68217A"/>
                      </a:gs>
                      <a:gs pos="31522">
                        <a:srgbClr val="68217A"/>
                      </a:gs>
                    </a:gsLst>
                    <a:lin ang="0" scaled="0"/>
                  </a:gradFill>
                </a:rPr>
                <a:t>VSTS CI/CD</a:t>
              </a:r>
            </a:p>
          </p:txBody>
        </p:sp>
      </p:grpSp>
      <p:sp>
        <p:nvSpPr>
          <p:cNvPr id="36" name="Rectangle 35"/>
          <p:cNvSpPr/>
          <p:nvPr/>
        </p:nvSpPr>
        <p:spPr>
          <a:xfrm>
            <a:off x="3181699" y="3605210"/>
            <a:ext cx="1280160" cy="3866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lnSpc>
                <a:spcPct val="90000"/>
              </a:lnSpc>
            </a:pPr>
            <a:r>
              <a:rPr lang="en-US" sz="1100" b="1" dirty="0">
                <a:gradFill>
                  <a:gsLst>
                    <a:gs pos="31522">
                      <a:schemeClr val="bg1"/>
                    </a:gs>
                    <a:gs pos="27000">
                      <a:schemeClr val="bg1"/>
                    </a:gs>
                  </a:gsLst>
                  <a:lin ang="0" scaled="0"/>
                </a:gradFill>
              </a:rPr>
              <a:t>Nano Server</a:t>
            </a:r>
          </a:p>
          <a:p>
            <a:pPr algn="ctr" defTabSz="932597">
              <a:lnSpc>
                <a:spcPct val="90000"/>
              </a:lnSpc>
            </a:pPr>
            <a:r>
              <a:rPr lang="en-US" sz="1100" b="1" dirty="0">
                <a:gradFill>
                  <a:gsLst>
                    <a:gs pos="31522">
                      <a:schemeClr val="bg1"/>
                    </a:gs>
                    <a:gs pos="27000">
                      <a:schemeClr val="bg1"/>
                    </a:gs>
                  </a:gsLst>
                  <a:lin ang="0" scaled="0"/>
                </a:gradFill>
              </a:rPr>
              <a:t>Containers</a:t>
            </a:r>
          </a:p>
        </p:txBody>
      </p:sp>
      <p:sp>
        <p:nvSpPr>
          <p:cNvPr id="37" name="Rectangle 36"/>
          <p:cNvSpPr/>
          <p:nvPr/>
        </p:nvSpPr>
        <p:spPr>
          <a:xfrm>
            <a:off x="5763257" y="3605210"/>
            <a:ext cx="3039701" cy="38663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lnSpc>
                <a:spcPct val="90000"/>
              </a:lnSpc>
              <a:defRPr/>
            </a:pPr>
            <a:r>
              <a:rPr lang="en-US" sz="1200" b="1" dirty="0">
                <a:solidFill>
                  <a:schemeClr val="bg1"/>
                </a:solidFill>
              </a:rPr>
              <a:t>Linux </a:t>
            </a:r>
          </a:p>
          <a:p>
            <a:pPr algn="ctr" defTabSz="932597">
              <a:lnSpc>
                <a:spcPct val="90000"/>
              </a:lnSpc>
              <a:defRPr/>
            </a:pPr>
            <a:r>
              <a:rPr lang="en-US" sz="1200" b="1" i="1" dirty="0">
                <a:solidFill>
                  <a:schemeClr val="bg1"/>
                </a:solidFill>
              </a:rPr>
              <a:t>Containers</a:t>
            </a:r>
          </a:p>
        </p:txBody>
      </p:sp>
      <p:sp>
        <p:nvSpPr>
          <p:cNvPr id="38" name="Rectangle 37"/>
          <p:cNvSpPr/>
          <p:nvPr/>
        </p:nvSpPr>
        <p:spPr>
          <a:xfrm>
            <a:off x="1862241" y="3605210"/>
            <a:ext cx="1280160" cy="3866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lnSpc>
                <a:spcPct val="90000"/>
              </a:lnSpc>
            </a:pPr>
            <a:r>
              <a:rPr lang="en-US" sz="1100" b="1" dirty="0">
                <a:gradFill>
                  <a:gsLst>
                    <a:gs pos="31522">
                      <a:schemeClr val="bg1"/>
                    </a:gs>
                    <a:gs pos="27000">
                      <a:schemeClr val="bg1"/>
                    </a:gs>
                  </a:gsLst>
                  <a:lin ang="0" scaled="0"/>
                </a:gradFill>
              </a:rPr>
              <a:t>Windows Server</a:t>
            </a:r>
          </a:p>
          <a:p>
            <a:pPr algn="ctr" defTabSz="932597">
              <a:lnSpc>
                <a:spcPct val="90000"/>
              </a:lnSpc>
            </a:pPr>
            <a:r>
              <a:rPr lang="en-US" sz="1100" b="1" dirty="0">
                <a:gradFill>
                  <a:gsLst>
                    <a:gs pos="31522">
                      <a:schemeClr val="bg1"/>
                    </a:gs>
                    <a:gs pos="27000">
                      <a:schemeClr val="bg1"/>
                    </a:gs>
                  </a:gsLst>
                  <a:lin ang="0" scaled="0"/>
                </a:gradFill>
              </a:rPr>
              <a:t>Containers</a:t>
            </a:r>
          </a:p>
        </p:txBody>
      </p:sp>
      <p:sp>
        <p:nvSpPr>
          <p:cNvPr id="41" name="Rectangle 40"/>
          <p:cNvSpPr/>
          <p:nvPr/>
        </p:nvSpPr>
        <p:spPr>
          <a:xfrm>
            <a:off x="1862241" y="4168340"/>
            <a:ext cx="7132320" cy="241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lnSpc>
                <a:spcPct val="90000"/>
              </a:lnSpc>
              <a:defRPr/>
            </a:pPr>
            <a:r>
              <a:rPr lang="en-US" sz="1200" dirty="0">
                <a:gradFill>
                  <a:gsLst>
                    <a:gs pos="31522">
                      <a:schemeClr val="bg1"/>
                    </a:gs>
                    <a:gs pos="27000">
                      <a:schemeClr val="bg1"/>
                    </a:gs>
                  </a:gsLst>
                  <a:lin ang="0" scaled="0"/>
                </a:gradFill>
              </a:rPr>
              <a:t>Azure Container Registry</a:t>
            </a:r>
          </a:p>
        </p:txBody>
      </p:sp>
      <p:pic>
        <p:nvPicPr>
          <p:cNvPr id="44" name="Picture 2" descr="Image result for jenkins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5324" y="2759508"/>
            <a:ext cx="1369540" cy="44045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elated image"/>
          <p:cNvPicPr>
            <a:picLocks noChangeAspect="1" noChangeArrowheads="1"/>
          </p:cNvPicPr>
          <p:nvPr/>
        </p:nvPicPr>
        <p:blipFill>
          <a:blip r:embed="rId6">
            <a:clrChange>
              <a:clrFrom>
                <a:srgbClr val="ECECEC"/>
              </a:clrFrom>
              <a:clrTo>
                <a:srgbClr val="ECECEC">
                  <a:alpha val="0"/>
                </a:srgbClr>
              </a:clrTo>
            </a:clrChange>
            <a:extLst>
              <a:ext uri="{28A0092B-C50C-407E-A947-70E740481C1C}">
                <a14:useLocalDpi xmlns:a14="http://schemas.microsoft.com/office/drawing/2010/main" val="0"/>
              </a:ext>
            </a:extLst>
          </a:blip>
          <a:srcRect/>
          <a:stretch>
            <a:fillRect/>
          </a:stretch>
        </p:blipFill>
        <p:spPr bwMode="auto">
          <a:xfrm>
            <a:off x="7999467" y="1680246"/>
            <a:ext cx="722702" cy="722702"/>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7961244" y="2309101"/>
            <a:ext cx="822469" cy="341632"/>
          </a:xfrm>
          <a:prstGeom prst="rect">
            <a:avLst/>
          </a:prstGeom>
        </p:spPr>
        <p:txBody>
          <a:bodyPr wrap="none">
            <a:spAutoFit/>
          </a:bodyPr>
          <a:lstStyle/>
          <a:p>
            <a:pPr algn="ctr" defTabSz="932441">
              <a:lnSpc>
                <a:spcPct val="90000"/>
              </a:lnSpc>
              <a:defRPr/>
            </a:pPr>
            <a:r>
              <a:rPr lang="en-US" dirty="0">
                <a:solidFill>
                  <a:srgbClr val="FC3560"/>
                </a:solidFill>
              </a:rPr>
              <a:t>IntelliJ</a:t>
            </a:r>
          </a:p>
        </p:txBody>
      </p:sp>
      <p:sp>
        <p:nvSpPr>
          <p:cNvPr id="39" name="Rectangle 38"/>
          <p:cNvSpPr/>
          <p:nvPr/>
        </p:nvSpPr>
        <p:spPr>
          <a:xfrm>
            <a:off x="5785373" y="5201926"/>
            <a:ext cx="3209188" cy="241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lnSpc>
                <a:spcPct val="90000"/>
              </a:lnSpc>
              <a:defRPr/>
            </a:pPr>
            <a:r>
              <a:rPr lang="en-US" sz="1200" dirty="0">
                <a:gradFill>
                  <a:gsLst>
                    <a:gs pos="31522">
                      <a:schemeClr val="bg1"/>
                    </a:gs>
                    <a:gs pos="27000">
                      <a:schemeClr val="bg1"/>
                    </a:gs>
                  </a:gsLst>
                  <a:lin ang="0" scaled="0"/>
                </a:gradFill>
              </a:rPr>
              <a:t>App Services with Containers</a:t>
            </a:r>
          </a:p>
        </p:txBody>
      </p:sp>
      <p:sp>
        <p:nvSpPr>
          <p:cNvPr id="40" name="Rectangle 39"/>
          <p:cNvSpPr/>
          <p:nvPr/>
        </p:nvSpPr>
        <p:spPr>
          <a:xfrm>
            <a:off x="1862241" y="5779992"/>
            <a:ext cx="7132320" cy="241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lnSpc>
                <a:spcPct val="90000"/>
              </a:lnSpc>
              <a:defRPr/>
            </a:pPr>
            <a:r>
              <a:rPr lang="en-US" sz="1200" dirty="0">
                <a:gradFill>
                  <a:gsLst>
                    <a:gs pos="31522">
                      <a:schemeClr val="bg1"/>
                    </a:gs>
                    <a:gs pos="27000">
                      <a:schemeClr val="bg1"/>
                    </a:gs>
                  </a:gsLst>
                  <a:lin ang="0" scaled="0"/>
                </a:gradFill>
              </a:rPr>
              <a:t>ACS – Kubernetes</a:t>
            </a:r>
          </a:p>
        </p:txBody>
      </p:sp>
      <p:sp>
        <p:nvSpPr>
          <p:cNvPr id="42" name="Rectangle 41"/>
          <p:cNvSpPr/>
          <p:nvPr/>
        </p:nvSpPr>
        <p:spPr>
          <a:xfrm>
            <a:off x="1862241" y="6069025"/>
            <a:ext cx="7132320" cy="241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lnSpc>
                <a:spcPct val="90000"/>
              </a:lnSpc>
              <a:defRPr/>
            </a:pPr>
            <a:r>
              <a:rPr lang="en-US" sz="1200" dirty="0">
                <a:gradFill>
                  <a:gsLst>
                    <a:gs pos="31522">
                      <a:schemeClr val="bg1"/>
                    </a:gs>
                    <a:gs pos="27000">
                      <a:schemeClr val="bg1"/>
                    </a:gs>
                  </a:gsLst>
                  <a:lin ang="0" scaled="0"/>
                </a:gradFill>
              </a:rPr>
              <a:t>Service Fabric</a:t>
            </a:r>
          </a:p>
        </p:txBody>
      </p:sp>
      <p:sp>
        <p:nvSpPr>
          <p:cNvPr id="43" name="Rectangle 42"/>
          <p:cNvSpPr/>
          <p:nvPr/>
        </p:nvSpPr>
        <p:spPr>
          <a:xfrm>
            <a:off x="5797191" y="6358057"/>
            <a:ext cx="3197370" cy="241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lnSpc>
                <a:spcPct val="90000"/>
              </a:lnSpc>
              <a:defRPr/>
            </a:pPr>
            <a:r>
              <a:rPr lang="en-US" sz="1200" dirty="0">
                <a:gradFill>
                  <a:gsLst>
                    <a:gs pos="31522">
                      <a:schemeClr val="bg1"/>
                    </a:gs>
                    <a:gs pos="27000">
                      <a:schemeClr val="bg1"/>
                    </a:gs>
                  </a:gsLst>
                  <a:lin ang="0" scaled="0"/>
                </a:gradFill>
              </a:rPr>
              <a:t>ACS –DC/OS</a:t>
            </a:r>
          </a:p>
        </p:txBody>
      </p:sp>
      <p:sp>
        <p:nvSpPr>
          <p:cNvPr id="50" name="Rectangle 49"/>
          <p:cNvSpPr/>
          <p:nvPr/>
        </p:nvSpPr>
        <p:spPr>
          <a:xfrm>
            <a:off x="1862241" y="5490959"/>
            <a:ext cx="7132320" cy="241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lnSpc>
                <a:spcPct val="90000"/>
              </a:lnSpc>
              <a:defRPr/>
            </a:pPr>
            <a:r>
              <a:rPr lang="en-US" sz="1200" dirty="0">
                <a:gradFill>
                  <a:gsLst>
                    <a:gs pos="31522">
                      <a:schemeClr val="bg1"/>
                    </a:gs>
                    <a:gs pos="27000">
                      <a:schemeClr val="bg1"/>
                    </a:gs>
                  </a:gsLst>
                  <a:lin ang="0" scaled="0"/>
                </a:gradFill>
              </a:rPr>
              <a:t>ACS – Docker</a:t>
            </a:r>
          </a:p>
        </p:txBody>
      </p:sp>
      <p:sp>
        <p:nvSpPr>
          <p:cNvPr id="52" name="Rectangle 51"/>
          <p:cNvSpPr/>
          <p:nvPr/>
        </p:nvSpPr>
        <p:spPr>
          <a:xfrm>
            <a:off x="1862241" y="4822431"/>
            <a:ext cx="7132320" cy="241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lnSpc>
                <a:spcPct val="90000"/>
              </a:lnSpc>
              <a:defRPr/>
            </a:pPr>
            <a:r>
              <a:rPr lang="en-US" sz="1200" dirty="0">
                <a:gradFill>
                  <a:gsLst>
                    <a:gs pos="31522">
                      <a:schemeClr val="bg1"/>
                    </a:gs>
                    <a:gs pos="27000">
                      <a:schemeClr val="bg1"/>
                    </a:gs>
                  </a:gsLst>
                  <a:lin ang="0" scaled="0"/>
                </a:gradFill>
              </a:rPr>
              <a:t>Azure KeyVault, </a:t>
            </a:r>
            <a:r>
              <a:rPr lang="en-US" sz="1200" dirty="0" err="1">
                <a:gradFill>
                  <a:gsLst>
                    <a:gs pos="31522">
                      <a:schemeClr val="bg1"/>
                    </a:gs>
                    <a:gs pos="27000">
                      <a:schemeClr val="bg1"/>
                    </a:gs>
                  </a:gsLst>
                  <a:lin ang="0" scaled="0"/>
                </a:gradFill>
              </a:rPr>
              <a:t>Hashicorp</a:t>
            </a:r>
            <a:r>
              <a:rPr lang="en-US" sz="1200" dirty="0">
                <a:gradFill>
                  <a:gsLst>
                    <a:gs pos="31522">
                      <a:schemeClr val="bg1"/>
                    </a:gs>
                    <a:gs pos="27000">
                      <a:schemeClr val="bg1"/>
                    </a:gs>
                  </a:gsLst>
                  <a:lin ang="0" scaled="0"/>
                </a:gradFill>
              </a:rPr>
              <a:t> Vault</a:t>
            </a:r>
          </a:p>
        </p:txBody>
      </p:sp>
      <p:sp>
        <p:nvSpPr>
          <p:cNvPr id="53" name="Rectangle 52"/>
          <p:cNvSpPr/>
          <p:nvPr/>
        </p:nvSpPr>
        <p:spPr>
          <a:xfrm>
            <a:off x="1862241" y="4538804"/>
            <a:ext cx="4611227" cy="241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lnSpc>
                <a:spcPct val="90000"/>
              </a:lnSpc>
              <a:defRPr/>
            </a:pPr>
            <a:r>
              <a:rPr lang="en-US" sz="1200" dirty="0">
                <a:gradFill>
                  <a:gsLst>
                    <a:gs pos="31522">
                      <a:schemeClr val="bg1"/>
                    </a:gs>
                    <a:gs pos="27000">
                      <a:schemeClr val="bg1"/>
                    </a:gs>
                  </a:gsLst>
                  <a:lin ang="0" scaled="0"/>
                </a:gradFill>
              </a:rPr>
              <a:t>VSTS</a:t>
            </a:r>
          </a:p>
        </p:txBody>
      </p:sp>
      <p:sp>
        <p:nvSpPr>
          <p:cNvPr id="2" name="Title 1">
            <a:extLst>
              <a:ext uri="{FF2B5EF4-FFF2-40B4-BE49-F238E27FC236}">
                <a16:creationId xmlns:a16="http://schemas.microsoft.com/office/drawing/2014/main" id="{6D0C0AEF-3C02-4E80-B35D-BAD077446794}"/>
              </a:ext>
            </a:extLst>
          </p:cNvPr>
          <p:cNvSpPr>
            <a:spLocks noGrp="1"/>
          </p:cNvSpPr>
          <p:nvPr>
            <p:ph type="title"/>
          </p:nvPr>
        </p:nvSpPr>
        <p:spPr/>
        <p:txBody>
          <a:bodyPr/>
          <a:lstStyle/>
          <a:p>
            <a:r>
              <a:rPr lang="en-US" dirty="0"/>
              <a:t>Microsoft Container Integrations</a:t>
            </a:r>
          </a:p>
        </p:txBody>
      </p:sp>
      <p:pic>
        <p:nvPicPr>
          <p:cNvPr id="51" name="Picture 50" descr="moby.png"/>
          <p:cNvPicPr>
            <a:picLocks noChangeAspect="1"/>
          </p:cNvPicPr>
          <p:nvPr/>
        </p:nvPicPr>
        <p:blipFill rotWithShape="1">
          <a:blip r:embed="rId7">
            <a:extLst>
              <a:ext uri="{28A0092B-C50C-407E-A947-70E740481C1C}">
                <a14:useLocalDpi xmlns:a14="http://schemas.microsoft.com/office/drawing/2010/main" val="0"/>
              </a:ext>
            </a:extLst>
          </a:blip>
          <a:srcRect l="-2578" r="50000" b="7582"/>
          <a:stretch/>
        </p:blipFill>
        <p:spPr>
          <a:xfrm>
            <a:off x="11099636" y="5487236"/>
            <a:ext cx="1336839" cy="1507289"/>
          </a:xfrm>
          <a:prstGeom prst="rect">
            <a:avLst/>
          </a:prstGeom>
        </p:spPr>
      </p:pic>
    </p:spTree>
    <p:extLst>
      <p:ext uri="{BB962C8B-B14F-4D97-AF65-F5344CB8AC3E}">
        <p14:creationId xmlns:p14="http://schemas.microsoft.com/office/powerpoint/2010/main" val="67639893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95AE43-BC58-4A2B-BAD9-1B5646F7517E}"/>
              </a:ext>
            </a:extLst>
          </p:cNvPr>
          <p:cNvPicPr>
            <a:picLocks noChangeAspect="1"/>
          </p:cNvPicPr>
          <p:nvPr/>
        </p:nvPicPr>
        <p:blipFill>
          <a:blip r:embed="rId2"/>
          <a:stretch>
            <a:fillRect/>
          </a:stretch>
        </p:blipFill>
        <p:spPr>
          <a:xfrm>
            <a:off x="4846652" y="4153213"/>
            <a:ext cx="2740677" cy="2544414"/>
          </a:xfrm>
          <a:prstGeom prst="rect">
            <a:avLst/>
          </a:prstGeom>
          <a:ln>
            <a:noFill/>
          </a:ln>
          <a:effectLst/>
        </p:spPr>
      </p:pic>
      <p:sp>
        <p:nvSpPr>
          <p:cNvPr id="14" name="Title 1"/>
          <p:cNvSpPr txBox="1">
            <a:spLocks/>
          </p:cNvSpPr>
          <p:nvPr/>
        </p:nvSpPr>
        <p:spPr>
          <a:xfrm>
            <a:off x="1189038" y="295730"/>
            <a:ext cx="10579017"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dirty="0">
                <a:gradFill>
                  <a:gsLst>
                    <a:gs pos="70109">
                      <a:srgbClr val="68217A"/>
                    </a:gs>
                    <a:gs pos="77000">
                      <a:srgbClr val="68217A"/>
                    </a:gs>
                  </a:gsLst>
                  <a:lin ang="0" scaled="0"/>
                </a:gradFill>
              </a:rPr>
              <a:t>Visual Studio 2017 Container tools</a:t>
            </a:r>
          </a:p>
        </p:txBody>
      </p:sp>
      <p:sp>
        <p:nvSpPr>
          <p:cNvPr id="15" name="Text Placeholder 2"/>
          <p:cNvSpPr txBox="1">
            <a:spLocks/>
          </p:cNvSpPr>
          <p:nvPr/>
        </p:nvSpPr>
        <p:spPr>
          <a:xfrm>
            <a:off x="274702" y="1211287"/>
            <a:ext cx="7312627" cy="3510422"/>
          </a:xfrm>
        </p:spPr>
        <p:txBody>
          <a:bodyPr lIns="182880" tIns="146304" rIns="182880" bIns="146304">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32563"/>
            <a:r>
              <a:rPr lang="en-US" sz="3200" dirty="0"/>
              <a:t>Run, debug, test web, and console </a:t>
            </a:r>
            <a:br>
              <a:rPr lang="en-US" sz="3200" dirty="0"/>
            </a:br>
            <a:r>
              <a:rPr lang="en-US" sz="3200" dirty="0"/>
              <a:t>apps in Docker Containers</a:t>
            </a:r>
          </a:p>
          <a:p>
            <a:pPr marL="511175" lvl="1" indent="-225425" defTabSz="932563"/>
            <a:r>
              <a:rPr lang="en-US" sz="1600" i="1" dirty="0"/>
              <a:t>.NET FX w/Windows Server, .NET Core with Nano Server, and Linux</a:t>
            </a:r>
          </a:p>
          <a:p>
            <a:pPr marL="285750" indent="-285750" defTabSz="932563"/>
            <a:r>
              <a:rPr lang="en-US" sz="3200" dirty="0"/>
              <a:t>Breakpoint debugging</a:t>
            </a:r>
          </a:p>
          <a:p>
            <a:pPr marL="285750" indent="-285750" defTabSz="932563"/>
            <a:r>
              <a:rPr lang="en-US" sz="3200" dirty="0"/>
              <a:t>Edit &amp; refresh of code</a:t>
            </a:r>
          </a:p>
          <a:p>
            <a:pPr marL="285750" indent="-285750" defTabSz="932563"/>
            <a:r>
              <a:rPr lang="en-US" sz="3200" dirty="0"/>
              <a:t>Scaffolds Docker assets</a:t>
            </a:r>
          </a:p>
          <a:p>
            <a:pPr marL="511175" lvl="1" indent="-225425" defTabSz="932563">
              <a:tabLst>
                <a:tab pos="1243254" algn="l"/>
              </a:tabLst>
            </a:pPr>
            <a:r>
              <a:rPr lang="en-US" sz="1800" dirty="0"/>
              <a:t>Dockerfile, docker-compose.yml</a:t>
            </a:r>
          </a:p>
        </p:txBody>
      </p:sp>
      <p:pic>
        <p:nvPicPr>
          <p:cNvPr id="23" name="Picture 4" descr="https://zapier.cachefly.net/storage/services/59152a3a91bfe0ddd2fc9b978448593a.128x128.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704" t="22115" r="21627" b="23287"/>
          <a:stretch/>
        </p:blipFill>
        <p:spPr bwMode="auto">
          <a:xfrm>
            <a:off x="276324" y="295729"/>
            <a:ext cx="821329" cy="7643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8AF0AE2-577F-466A-8196-2787929B414A}"/>
              </a:ext>
            </a:extLst>
          </p:cNvPr>
          <p:cNvPicPr>
            <a:picLocks noChangeAspect="1"/>
          </p:cNvPicPr>
          <p:nvPr/>
        </p:nvPicPr>
        <p:blipFill>
          <a:blip r:embed="rId4"/>
          <a:stretch>
            <a:fillRect/>
          </a:stretch>
        </p:blipFill>
        <p:spPr>
          <a:xfrm>
            <a:off x="6914451" y="1551473"/>
            <a:ext cx="5247321" cy="2951618"/>
          </a:xfrm>
          <a:prstGeom prst="rect">
            <a:avLst/>
          </a:prstGeom>
          <a:ln>
            <a:noFill/>
          </a:ln>
          <a:effectLst/>
        </p:spPr>
      </p:pic>
      <p:pic>
        <p:nvPicPr>
          <p:cNvPr id="2" name="Picture 1">
            <a:extLst>
              <a:ext uri="{FF2B5EF4-FFF2-40B4-BE49-F238E27FC236}">
                <a16:creationId xmlns:a16="http://schemas.microsoft.com/office/drawing/2014/main" id="{332D72A0-097E-40AD-AA86-2D913DCD7F65}"/>
              </a:ext>
            </a:extLst>
          </p:cNvPr>
          <p:cNvPicPr>
            <a:picLocks noChangeAspect="1"/>
          </p:cNvPicPr>
          <p:nvPr/>
        </p:nvPicPr>
        <p:blipFill>
          <a:blip r:embed="rId5"/>
          <a:stretch>
            <a:fillRect/>
          </a:stretch>
        </p:blipFill>
        <p:spPr>
          <a:xfrm>
            <a:off x="9548866" y="1211287"/>
            <a:ext cx="2612906" cy="262262"/>
          </a:xfrm>
          <a:prstGeom prst="rect">
            <a:avLst/>
          </a:prstGeom>
          <a:ln>
            <a:noFill/>
          </a:ln>
          <a:effectLst/>
        </p:spPr>
      </p:pic>
      <p:pic>
        <p:nvPicPr>
          <p:cNvPr id="3" name="Picture 2">
            <a:extLst>
              <a:ext uri="{FF2B5EF4-FFF2-40B4-BE49-F238E27FC236}">
                <a16:creationId xmlns:a16="http://schemas.microsoft.com/office/drawing/2014/main" id="{BBF0FFD5-0880-4C68-8E4F-60EF9212AD19}"/>
              </a:ext>
            </a:extLst>
          </p:cNvPr>
          <p:cNvPicPr>
            <a:picLocks noChangeAspect="1"/>
          </p:cNvPicPr>
          <p:nvPr/>
        </p:nvPicPr>
        <p:blipFill>
          <a:blip r:embed="rId6"/>
          <a:stretch>
            <a:fillRect/>
          </a:stretch>
        </p:blipFill>
        <p:spPr>
          <a:xfrm>
            <a:off x="274702" y="4715589"/>
            <a:ext cx="2504916" cy="937705"/>
          </a:xfrm>
          <a:prstGeom prst="rect">
            <a:avLst/>
          </a:prstGeom>
          <a:ln>
            <a:noFill/>
          </a:ln>
          <a:effectLst/>
        </p:spPr>
      </p:pic>
      <p:pic>
        <p:nvPicPr>
          <p:cNvPr id="7" name="Picture 6">
            <a:extLst>
              <a:ext uri="{FF2B5EF4-FFF2-40B4-BE49-F238E27FC236}">
                <a16:creationId xmlns:a16="http://schemas.microsoft.com/office/drawing/2014/main" id="{452891B5-BB2B-41FC-97ED-13C3BC9C638F}"/>
              </a:ext>
            </a:extLst>
          </p:cNvPr>
          <p:cNvPicPr>
            <a:picLocks noChangeAspect="1"/>
          </p:cNvPicPr>
          <p:nvPr/>
        </p:nvPicPr>
        <p:blipFill>
          <a:blip r:embed="rId7"/>
          <a:stretch>
            <a:fillRect/>
          </a:stretch>
        </p:blipFill>
        <p:spPr>
          <a:xfrm>
            <a:off x="2103482" y="5533429"/>
            <a:ext cx="2462985" cy="1164198"/>
          </a:xfrm>
          <a:prstGeom prst="rect">
            <a:avLst/>
          </a:prstGeom>
          <a:ln>
            <a:noFill/>
          </a:ln>
          <a:effectLst/>
        </p:spPr>
      </p:pic>
      <p:pic>
        <p:nvPicPr>
          <p:cNvPr id="10" name="Picture 9" descr="moby.png"/>
          <p:cNvPicPr>
            <a:picLocks noChangeAspect="1"/>
          </p:cNvPicPr>
          <p:nvPr/>
        </p:nvPicPr>
        <p:blipFill rotWithShape="1">
          <a:blip r:embed="rId8">
            <a:extLst>
              <a:ext uri="{28A0092B-C50C-407E-A947-70E740481C1C}">
                <a14:useLocalDpi xmlns:a14="http://schemas.microsoft.com/office/drawing/2010/main" val="0"/>
              </a:ext>
            </a:extLst>
          </a:blip>
          <a:srcRect l="-2578" r="50000" b="7582"/>
          <a:stretch/>
        </p:blipFill>
        <p:spPr>
          <a:xfrm>
            <a:off x="11099636" y="5487236"/>
            <a:ext cx="1336839" cy="1507289"/>
          </a:xfrm>
          <a:prstGeom prst="rect">
            <a:avLst/>
          </a:prstGeom>
        </p:spPr>
      </p:pic>
    </p:spTree>
    <p:extLst>
      <p:ext uri="{BB962C8B-B14F-4D97-AF65-F5344CB8AC3E}">
        <p14:creationId xmlns:p14="http://schemas.microsoft.com/office/powerpoint/2010/main" val="3171347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1"/>
          <p:cNvSpPr txBox="1">
            <a:spLocks/>
          </p:cNvSpPr>
          <p:nvPr/>
        </p:nvSpPr>
        <p:spPr>
          <a:xfrm>
            <a:off x="1084374" y="1939946"/>
            <a:ext cx="6779765" cy="2618552"/>
          </a:xfrm>
          <a:prstGeom prst="rect">
            <a:avLst/>
          </a:prstGeom>
        </p:spPr>
        <p:txBody>
          <a:bodyPr vert="horz" wrap="square" lIns="124347" tIns="62174" rIns="124347" bIns="62174" rtlCol="0" anchor="t" anchorCtr="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0000"/>
              </a:lnSpc>
            </a:pPr>
            <a:r>
              <a:rPr lang="en-US" sz="6000" spc="-60" dirty="0">
                <a:gradFill>
                  <a:gsLst>
                    <a:gs pos="3804">
                      <a:schemeClr val="bg1"/>
                    </a:gs>
                    <a:gs pos="12500">
                      <a:schemeClr val="bg1"/>
                    </a:gs>
                  </a:gsLst>
                  <a:lin ang="5400000" scaled="1"/>
                </a:gradFill>
              </a:rPr>
              <a:t>Lift &amp; shift and 	modernize </a:t>
            </a:r>
            <a:br>
              <a:rPr lang="en-US" sz="6000" spc="-60" dirty="0">
                <a:gradFill>
                  <a:gsLst>
                    <a:gs pos="3804">
                      <a:schemeClr val="bg1"/>
                    </a:gs>
                    <a:gs pos="12500">
                      <a:schemeClr val="bg1"/>
                    </a:gs>
                  </a:gsLst>
                  <a:lin ang="5400000" scaled="1"/>
                </a:gradFill>
              </a:rPr>
            </a:br>
            <a:r>
              <a:rPr lang="en-US" sz="6000" spc="-60" dirty="0">
                <a:gradFill>
                  <a:gsLst>
                    <a:gs pos="3804">
                      <a:schemeClr val="bg1"/>
                    </a:gs>
                    <a:gs pos="12500">
                      <a:schemeClr val="bg1"/>
                    </a:gs>
                  </a:gsLst>
                  <a:lin ang="5400000" scaled="1"/>
                </a:gradFill>
              </a:rPr>
              <a:t>			apps demo</a:t>
            </a:r>
          </a:p>
        </p:txBody>
      </p:sp>
    </p:spTree>
    <p:extLst>
      <p:ext uri="{BB962C8B-B14F-4D97-AF65-F5344CB8AC3E}">
        <p14:creationId xmlns:p14="http://schemas.microsoft.com/office/powerpoint/2010/main" val="211736114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56640" y="295274"/>
            <a:ext cx="11107563" cy="917575"/>
          </a:xfrm>
        </p:spPr>
        <p:txBody>
          <a:bodyPr/>
          <a:lstStyle/>
          <a:p>
            <a:r>
              <a:rPr lang="en-US" dirty="0"/>
              <a:t>SQL Server in Docker</a:t>
            </a:r>
          </a:p>
        </p:txBody>
      </p:sp>
      <p:sp>
        <p:nvSpPr>
          <p:cNvPr id="43" name="Flowchart: Magnetic Disk 42"/>
          <p:cNvSpPr/>
          <p:nvPr/>
        </p:nvSpPr>
        <p:spPr>
          <a:xfrm>
            <a:off x="438314" y="323187"/>
            <a:ext cx="618326" cy="738894"/>
          </a:xfrm>
          <a:prstGeom prst="flowChartMagneticDisk">
            <a:avLst/>
          </a:prstGeom>
          <a:solidFill>
            <a:schemeClr val="tx2"/>
          </a:solidFill>
          <a:ln w="38100">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b="1" dirty="0">
                <a:gradFill>
                  <a:gsLst>
                    <a:gs pos="52717">
                      <a:schemeClr val="bg1"/>
                    </a:gs>
                    <a:gs pos="70109">
                      <a:schemeClr val="bg1"/>
                    </a:gs>
                  </a:gsLst>
                  <a:lin ang="0" scaled="0"/>
                </a:gradFill>
              </a:rPr>
              <a:t>SQL</a:t>
            </a:r>
          </a:p>
        </p:txBody>
      </p:sp>
      <p:sp>
        <p:nvSpPr>
          <p:cNvPr id="45" name="Arrow: Right 141"/>
          <p:cNvSpPr/>
          <p:nvPr/>
        </p:nvSpPr>
        <p:spPr>
          <a:xfrm>
            <a:off x="276314" y="6197384"/>
            <a:ext cx="11887889" cy="500243"/>
          </a:xfrm>
          <a:prstGeom prst="rightArrow">
            <a:avLst>
              <a:gd name="adj1" fmla="val 34767"/>
              <a:gd name="adj2" fmla="val 60155"/>
            </a:avLst>
          </a:prstGeom>
          <a:solidFill>
            <a:schemeClr val="accent4"/>
          </a:solidFill>
          <a:ln w="12700" cap="flat" cmpd="sng" algn="ctr">
            <a:noFill/>
            <a:prstDash val="solid"/>
            <a:miter lim="800000"/>
          </a:ln>
          <a:effectLst/>
        </p:spPr>
        <p:txBody>
          <a:bodyPr rtlCol="0" anchor="ctr"/>
          <a:lstStyle/>
          <a:p>
            <a:pPr algn="ctr" defTabSz="932597">
              <a:lnSpc>
                <a:spcPct val="90000"/>
              </a:lnSpc>
              <a:defRPr/>
            </a:pPr>
            <a:endParaRPr lang="en-US" sz="1836" kern="0" dirty="0">
              <a:solidFill>
                <a:sysClr val="windowText" lastClr="000000"/>
              </a:solidFill>
              <a:latin typeface="Segoe UI"/>
            </a:endParaRPr>
          </a:p>
        </p:txBody>
      </p:sp>
      <p:sp>
        <p:nvSpPr>
          <p:cNvPr id="44" name="TextBox 43"/>
          <p:cNvSpPr txBox="1"/>
          <p:nvPr/>
        </p:nvSpPr>
        <p:spPr>
          <a:xfrm>
            <a:off x="7409150" y="2994359"/>
            <a:ext cx="2331720" cy="2926080"/>
          </a:xfrm>
          <a:prstGeom prst="rect">
            <a:avLst/>
          </a:prstGeom>
          <a:solidFill>
            <a:schemeClr val="tx1">
              <a:lumMod val="20000"/>
              <a:lumOff val="80000"/>
            </a:schemeClr>
          </a:solidFill>
        </p:spPr>
        <p:txBody>
          <a:bodyPr wrap="square" lIns="182880" tIns="146304" rIns="182880" bIns="146304" rtlCol="0">
            <a:noAutofit/>
          </a:bodyPr>
          <a:lstStyle/>
          <a:p>
            <a:pPr marL="1748" defTabSz="949589" fontAlgn="base">
              <a:lnSpc>
                <a:spcPct val="90000"/>
              </a:lnSpc>
              <a:spcBef>
                <a:spcPts val="612"/>
              </a:spcBef>
              <a:spcAft>
                <a:spcPts val="612"/>
              </a:spcAft>
              <a:defRPr/>
            </a:pPr>
            <a:r>
              <a:rPr lang="en-US" sz="1600" b="1" kern="0" dirty="0">
                <a:ln>
                  <a:solidFill>
                    <a:srgbClr val="FFFFFF">
                      <a:alpha val="0"/>
                    </a:srgbClr>
                  </a:solidFill>
                </a:ln>
                <a:gradFill>
                  <a:gsLst>
                    <a:gs pos="26630">
                      <a:schemeClr val="tx1"/>
                    </a:gs>
                    <a:gs pos="23000">
                      <a:schemeClr val="tx1"/>
                    </a:gs>
                  </a:gsLst>
                  <a:lin ang="5400000" scaled="0"/>
                </a:gradFill>
                <a:ea typeface="Segoe UI Black" panose="020B0A02040204020203" pitchFamily="34" charset="0"/>
                <a:cs typeface="Segoe UI Black" panose="020B0A02040204020203" pitchFamily="34" charset="0"/>
              </a:rPr>
              <a:t>1/12th the cost </a:t>
            </a:r>
            <a:br>
              <a:rPr lang="en-US" sz="1600" b="1" kern="0" dirty="0">
                <a:ln>
                  <a:solidFill>
                    <a:srgbClr val="FFFFFF">
                      <a:alpha val="0"/>
                    </a:srgbClr>
                  </a:solidFill>
                </a:ln>
                <a:gradFill>
                  <a:gsLst>
                    <a:gs pos="26630">
                      <a:schemeClr val="tx1"/>
                    </a:gs>
                    <a:gs pos="23000">
                      <a:schemeClr val="tx1"/>
                    </a:gs>
                  </a:gsLst>
                  <a:lin ang="5400000" scaled="0"/>
                </a:gradFill>
                <a:ea typeface="Segoe UI Black" panose="020B0A02040204020203" pitchFamily="34" charset="0"/>
                <a:cs typeface="Segoe UI Black" panose="020B0A02040204020203" pitchFamily="34" charset="0"/>
              </a:rPr>
            </a:br>
            <a:r>
              <a:rPr lang="en-US" sz="1600" b="1" kern="0" dirty="0">
                <a:ln>
                  <a:solidFill>
                    <a:srgbClr val="FFFFFF">
                      <a:alpha val="0"/>
                    </a:srgbClr>
                  </a:solidFill>
                </a:ln>
                <a:gradFill>
                  <a:gsLst>
                    <a:gs pos="26630">
                      <a:schemeClr val="tx1"/>
                    </a:gs>
                    <a:gs pos="23000">
                      <a:schemeClr val="tx1"/>
                    </a:gs>
                  </a:gsLst>
                  <a:lin ang="5400000" scaled="0"/>
                </a:gradFill>
                <a:ea typeface="Segoe UI Black" panose="020B0A02040204020203" pitchFamily="34" charset="0"/>
                <a:cs typeface="Segoe UI Black" panose="020B0A02040204020203" pitchFamily="34" charset="0"/>
              </a:rPr>
              <a:t>of Oracle</a:t>
            </a:r>
          </a:p>
        </p:txBody>
      </p:sp>
      <p:sp>
        <p:nvSpPr>
          <p:cNvPr id="46" name="TextBox 45"/>
          <p:cNvSpPr txBox="1"/>
          <p:nvPr/>
        </p:nvSpPr>
        <p:spPr>
          <a:xfrm>
            <a:off x="276314" y="2994359"/>
            <a:ext cx="2331720" cy="2926080"/>
          </a:xfrm>
          <a:prstGeom prst="rect">
            <a:avLst/>
          </a:prstGeom>
          <a:solidFill>
            <a:schemeClr val="tx1">
              <a:lumMod val="20000"/>
              <a:lumOff val="80000"/>
            </a:schemeClr>
          </a:solidFill>
        </p:spPr>
        <p:txBody>
          <a:bodyPr wrap="square" lIns="182880" tIns="146304" rIns="182880" bIns="146304" rtlCol="0">
            <a:noAutofit/>
          </a:bodyPr>
          <a:lstStyle/>
          <a:p>
            <a:pPr marL="1748" defTabSz="949589" fontAlgn="base">
              <a:lnSpc>
                <a:spcPct val="90000"/>
              </a:lnSpc>
              <a:spcBef>
                <a:spcPts val="612"/>
              </a:spcBef>
              <a:spcAft>
                <a:spcPts val="612"/>
              </a:spcAft>
              <a:defRPr/>
            </a:pPr>
            <a:r>
              <a:rPr lang="en-US" sz="1600" b="1" kern="0" dirty="0">
                <a:ln>
                  <a:solidFill>
                    <a:srgbClr val="FFFFFF">
                      <a:alpha val="0"/>
                    </a:srgbClr>
                  </a:solidFill>
                </a:ln>
                <a:gradFill>
                  <a:gsLst>
                    <a:gs pos="26630">
                      <a:schemeClr val="tx1"/>
                    </a:gs>
                    <a:gs pos="23000">
                      <a:schemeClr val="tx1"/>
                    </a:gs>
                  </a:gsLst>
                  <a:lin ang="5400000" scaled="0"/>
                </a:gradFill>
                <a:ea typeface="Segoe UI Black" panose="020B0A02040204020203" pitchFamily="34" charset="0"/>
                <a:cs typeface="Segoe UI Black" panose="020B0A02040204020203" pitchFamily="34" charset="0"/>
              </a:rPr>
              <a:t>Best price/</a:t>
            </a:r>
            <a:br>
              <a:rPr lang="en-US" sz="1600" b="1" kern="0" dirty="0">
                <a:ln>
                  <a:solidFill>
                    <a:srgbClr val="FFFFFF">
                      <a:alpha val="0"/>
                    </a:srgbClr>
                  </a:solidFill>
                </a:ln>
                <a:gradFill>
                  <a:gsLst>
                    <a:gs pos="26630">
                      <a:schemeClr val="tx1"/>
                    </a:gs>
                    <a:gs pos="23000">
                      <a:schemeClr val="tx1"/>
                    </a:gs>
                  </a:gsLst>
                  <a:lin ang="5400000" scaled="0"/>
                </a:gradFill>
                <a:ea typeface="Segoe UI Black" panose="020B0A02040204020203" pitchFamily="34" charset="0"/>
                <a:cs typeface="Segoe UI Black" panose="020B0A02040204020203" pitchFamily="34" charset="0"/>
              </a:rPr>
            </a:br>
            <a:r>
              <a:rPr lang="en-US" sz="1600" b="1" kern="0" dirty="0">
                <a:ln>
                  <a:solidFill>
                    <a:srgbClr val="FFFFFF">
                      <a:alpha val="0"/>
                    </a:srgbClr>
                  </a:solidFill>
                </a:ln>
                <a:gradFill>
                  <a:gsLst>
                    <a:gs pos="26630">
                      <a:schemeClr val="tx1"/>
                    </a:gs>
                    <a:gs pos="23000">
                      <a:schemeClr val="tx1"/>
                    </a:gs>
                  </a:gsLst>
                  <a:lin ang="5400000" scaled="0"/>
                </a:gradFill>
                <a:ea typeface="Segoe UI Black" panose="020B0A02040204020203" pitchFamily="34" charset="0"/>
                <a:cs typeface="Segoe UI Black" panose="020B0A02040204020203" pitchFamily="34" charset="0"/>
              </a:rPr>
              <a:t>performance</a:t>
            </a:r>
          </a:p>
        </p:txBody>
      </p:sp>
      <p:sp>
        <p:nvSpPr>
          <p:cNvPr id="48" name="AutoShape 14"/>
          <p:cNvSpPr>
            <a:spLocks noChangeAspect="1" noChangeArrowheads="1" noTextEdit="1"/>
          </p:cNvSpPr>
          <p:nvPr/>
        </p:nvSpPr>
        <p:spPr bwMode="auto">
          <a:xfrm>
            <a:off x="10501237" y="3614211"/>
            <a:ext cx="981908" cy="1320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5" tIns="45687" rIns="91375" bIns="45687" numCol="1" anchor="t" anchorCtr="0" compatLnSpc="1">
            <a:prstTxWarp prst="textNoShape">
              <a:avLst/>
            </a:prstTxWarp>
          </a:bodyPr>
          <a:lstStyle/>
          <a:p>
            <a:pPr defTabSz="931846">
              <a:lnSpc>
                <a:spcPct val="90000"/>
              </a:lnSpc>
              <a:defRPr/>
            </a:pPr>
            <a:endParaRPr lang="en-US" sz="1099" kern="0" dirty="0">
              <a:solidFill>
                <a:srgbClr val="505050"/>
              </a:solidFill>
              <a:latin typeface="Segoe UI"/>
            </a:endParaRPr>
          </a:p>
        </p:txBody>
      </p:sp>
      <p:sp>
        <p:nvSpPr>
          <p:cNvPr id="49" name="TextBox 48"/>
          <p:cNvSpPr txBox="1"/>
          <p:nvPr/>
        </p:nvSpPr>
        <p:spPr>
          <a:xfrm>
            <a:off x="5030731" y="1942799"/>
            <a:ext cx="2331720" cy="1051560"/>
          </a:xfrm>
          <a:prstGeom prst="rect">
            <a:avLst/>
          </a:prstGeom>
          <a:solidFill>
            <a:schemeClr val="tx2"/>
          </a:solidFill>
        </p:spPr>
        <p:txBody>
          <a:bodyPr wrap="square" lIns="182880" tIns="146304" rIns="182880" bIns="146304" rtlCol="0">
            <a:noAutofit/>
          </a:bodyPr>
          <a:lstStyle/>
          <a:p>
            <a:pPr defTabSz="950336">
              <a:lnSpc>
                <a:spcPct val="90000"/>
              </a:lnSpc>
              <a:defRPr/>
            </a:pPr>
            <a:r>
              <a:rPr lang="en-US" kern="0" spc="-31" dirty="0">
                <a:gradFill>
                  <a:gsLst>
                    <a:gs pos="5435">
                      <a:schemeClr val="bg1"/>
                    </a:gs>
                    <a:gs pos="15217">
                      <a:schemeClr val="bg1"/>
                    </a:gs>
                  </a:gsLst>
                  <a:lin ang="5400000" scaled="0"/>
                </a:gradFill>
              </a:rPr>
              <a:t>Highest performing data warehouse</a:t>
            </a:r>
            <a:br>
              <a:rPr lang="en-US" kern="0" spc="-31" dirty="0">
                <a:gradFill>
                  <a:gsLst>
                    <a:gs pos="5435">
                      <a:schemeClr val="bg1"/>
                    </a:gs>
                    <a:gs pos="15217">
                      <a:schemeClr val="bg1"/>
                    </a:gs>
                  </a:gsLst>
                  <a:lin ang="5400000" scaled="0"/>
                </a:gradFill>
              </a:rPr>
            </a:br>
            <a:endParaRPr lang="en-US" kern="0" spc="-31" dirty="0">
              <a:gradFill>
                <a:gsLst>
                  <a:gs pos="5435">
                    <a:schemeClr val="bg1"/>
                  </a:gs>
                  <a:gs pos="15217">
                    <a:schemeClr val="bg1"/>
                  </a:gs>
                </a:gsLst>
                <a:lin ang="5400000" scaled="0"/>
              </a:gradFill>
            </a:endParaRPr>
          </a:p>
        </p:txBody>
      </p:sp>
      <p:sp>
        <p:nvSpPr>
          <p:cNvPr id="50" name="TextBox 49"/>
          <p:cNvSpPr txBox="1"/>
          <p:nvPr/>
        </p:nvSpPr>
        <p:spPr>
          <a:xfrm>
            <a:off x="276314" y="1942799"/>
            <a:ext cx="2331720" cy="1051560"/>
          </a:xfrm>
          <a:prstGeom prst="rect">
            <a:avLst/>
          </a:prstGeom>
          <a:solidFill>
            <a:schemeClr val="tx2"/>
          </a:solidFill>
        </p:spPr>
        <p:txBody>
          <a:bodyPr wrap="square" lIns="182880" tIns="146304" rIns="182880" bIns="146304" rtlCol="0">
            <a:no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defTabSz="949772">
              <a:defRPr/>
            </a:pPr>
            <a:r>
              <a:rPr lang="en-US" sz="1800" kern="0" spc="-31" dirty="0">
                <a:ln>
                  <a:solidFill>
                    <a:srgbClr val="FFFFFF">
                      <a:alpha val="0"/>
                    </a:srgbClr>
                  </a:solidFill>
                </a:ln>
                <a:gradFill>
                  <a:gsLst>
                    <a:gs pos="5435">
                      <a:schemeClr val="bg1"/>
                    </a:gs>
                    <a:gs pos="15217">
                      <a:schemeClr val="bg1"/>
                    </a:gs>
                  </a:gsLst>
                  <a:lin ang="5400000" scaled="0"/>
                </a:gradFill>
                <a:latin typeface="+mn-lt"/>
                <a:ea typeface="Segoe UI" pitchFamily="34" charset="0"/>
                <a:cs typeface="Segoe UI" pitchFamily="34" charset="0"/>
              </a:rPr>
              <a:t>Industry leader in</a:t>
            </a:r>
          </a:p>
          <a:p>
            <a:pPr defTabSz="949772">
              <a:defRPr/>
            </a:pPr>
            <a:r>
              <a:rPr lang="en-US" sz="1800" kern="0" spc="-31" dirty="0">
                <a:ln>
                  <a:solidFill>
                    <a:srgbClr val="FFFFFF">
                      <a:alpha val="0"/>
                    </a:srgbClr>
                  </a:solidFill>
                </a:ln>
                <a:gradFill>
                  <a:gsLst>
                    <a:gs pos="5435">
                      <a:schemeClr val="bg1"/>
                    </a:gs>
                    <a:gs pos="15217">
                      <a:schemeClr val="bg1"/>
                    </a:gs>
                  </a:gsLst>
                  <a:lin ang="5400000" scaled="0"/>
                </a:gradFill>
                <a:latin typeface="+mn-lt"/>
                <a:ea typeface="Segoe UI" pitchFamily="34" charset="0"/>
                <a:cs typeface="Segoe UI" pitchFamily="34" charset="0"/>
              </a:rPr>
              <a:t>Mission Critical OLTP</a:t>
            </a:r>
          </a:p>
        </p:txBody>
      </p:sp>
      <p:sp>
        <p:nvSpPr>
          <p:cNvPr id="51" name="Rectangle 50"/>
          <p:cNvSpPr/>
          <p:nvPr/>
        </p:nvSpPr>
        <p:spPr>
          <a:xfrm>
            <a:off x="1915710" y="2643630"/>
            <a:ext cx="708183" cy="258925"/>
          </a:xfrm>
          <a:prstGeom prst="rect">
            <a:avLst/>
          </a:prstGeom>
          <a:noFill/>
        </p:spPr>
        <p:txBody>
          <a:bodyPr wrap="square">
            <a:spAutoFit/>
          </a:bodyPr>
          <a:lstStyle/>
          <a:p>
            <a:pPr defTabSz="949677">
              <a:lnSpc>
                <a:spcPct val="90000"/>
              </a:lnSpc>
              <a:defRPr/>
            </a:pPr>
            <a:endParaRPr lang="en-US" sz="1248" kern="0"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52" name="TextBox 51"/>
          <p:cNvSpPr txBox="1"/>
          <p:nvPr/>
        </p:nvSpPr>
        <p:spPr>
          <a:xfrm>
            <a:off x="2652716" y="1942799"/>
            <a:ext cx="2331720" cy="1051560"/>
          </a:xfrm>
          <a:prstGeom prst="rect">
            <a:avLst/>
          </a:prstGeom>
          <a:solidFill>
            <a:schemeClr val="tx2"/>
          </a:solidFill>
        </p:spPr>
        <p:txBody>
          <a:bodyPr wrap="square" lIns="182880" tIns="146304" rIns="182880" bIns="146304" rtlCol="0">
            <a:noAutofit/>
          </a:bodyPr>
          <a:lstStyle/>
          <a:p>
            <a:pPr defTabSz="950336">
              <a:lnSpc>
                <a:spcPct val="90000"/>
              </a:lnSpc>
              <a:defRPr/>
            </a:pPr>
            <a:r>
              <a:rPr lang="en-US" kern="0" spc="-31" dirty="0">
                <a:gradFill>
                  <a:gsLst>
                    <a:gs pos="5435">
                      <a:schemeClr val="bg1"/>
                    </a:gs>
                    <a:gs pos="15217">
                      <a:schemeClr val="bg1"/>
                    </a:gs>
                  </a:gsLst>
                  <a:lin ang="5400000" scaled="0"/>
                </a:gradFill>
              </a:rPr>
              <a:t>Most secure database</a:t>
            </a:r>
            <a:br>
              <a:rPr lang="en-US" kern="0" spc="-31" dirty="0">
                <a:gradFill>
                  <a:gsLst>
                    <a:gs pos="5435">
                      <a:schemeClr val="bg1"/>
                    </a:gs>
                    <a:gs pos="15217">
                      <a:schemeClr val="bg1"/>
                    </a:gs>
                  </a:gsLst>
                  <a:lin ang="5400000" scaled="0"/>
                </a:gradFill>
              </a:rPr>
            </a:br>
            <a:endParaRPr lang="en-US" kern="0" spc="-31" dirty="0">
              <a:gradFill>
                <a:gsLst>
                  <a:gs pos="5435">
                    <a:schemeClr val="bg1"/>
                  </a:gs>
                  <a:gs pos="15217">
                    <a:schemeClr val="bg1"/>
                  </a:gs>
                </a:gsLst>
                <a:lin ang="5400000" scaled="0"/>
              </a:gradFill>
            </a:endParaRPr>
          </a:p>
        </p:txBody>
      </p:sp>
      <p:sp>
        <p:nvSpPr>
          <p:cNvPr id="53" name="TextBox 52"/>
          <p:cNvSpPr txBox="1"/>
          <p:nvPr/>
        </p:nvSpPr>
        <p:spPr>
          <a:xfrm>
            <a:off x="7408746" y="1942799"/>
            <a:ext cx="2331720" cy="1051560"/>
          </a:xfrm>
          <a:prstGeom prst="rect">
            <a:avLst/>
          </a:prstGeom>
          <a:solidFill>
            <a:schemeClr val="tx2"/>
          </a:solidFill>
        </p:spPr>
        <p:txBody>
          <a:bodyPr wrap="square" lIns="182880" tIns="146304" rIns="182880" bIns="146304" rtlCol="0">
            <a:noAutofit/>
          </a:bodyPr>
          <a:lstStyle/>
          <a:p>
            <a:pPr defTabSz="950336">
              <a:lnSpc>
                <a:spcPct val="90000"/>
              </a:lnSpc>
              <a:defRPr/>
            </a:pPr>
            <a:r>
              <a:rPr lang="en-US" kern="0" spc="-31" dirty="0">
                <a:gradFill>
                  <a:gsLst>
                    <a:gs pos="5435">
                      <a:schemeClr val="bg1"/>
                    </a:gs>
                    <a:gs pos="15217">
                      <a:schemeClr val="bg1"/>
                    </a:gs>
                  </a:gsLst>
                  <a:lin ang="5400000" scaled="0"/>
                </a:gradFill>
              </a:rPr>
              <a:t>Best TCO</a:t>
            </a:r>
          </a:p>
        </p:txBody>
      </p:sp>
      <p:sp>
        <p:nvSpPr>
          <p:cNvPr id="54" name="TextBox 53"/>
          <p:cNvSpPr txBox="1"/>
          <p:nvPr/>
        </p:nvSpPr>
        <p:spPr>
          <a:xfrm>
            <a:off x="9786763" y="1942799"/>
            <a:ext cx="2377440" cy="1051560"/>
          </a:xfrm>
          <a:prstGeom prst="rect">
            <a:avLst/>
          </a:prstGeom>
          <a:solidFill>
            <a:schemeClr val="tx2"/>
          </a:solidFill>
        </p:spPr>
        <p:txBody>
          <a:bodyPr wrap="square" lIns="182880" tIns="146304" rIns="182880" bIns="146304" rtlCol="0">
            <a:noAutofit/>
          </a:bodyPr>
          <a:lstStyle/>
          <a:p>
            <a:pPr defTabSz="950336">
              <a:lnSpc>
                <a:spcPct val="90000"/>
              </a:lnSpc>
              <a:defRPr/>
            </a:pPr>
            <a:r>
              <a:rPr lang="en-US" kern="0" spc="-31" dirty="0">
                <a:gradFill>
                  <a:gsLst>
                    <a:gs pos="5435">
                      <a:schemeClr val="bg1"/>
                    </a:gs>
                    <a:gs pos="15217">
                      <a:schemeClr val="bg1"/>
                    </a:gs>
                  </a:gsLst>
                  <a:lin ang="5400000" scaled="0"/>
                </a:gradFill>
              </a:rPr>
              <a:t>Most consistent experience</a:t>
            </a:r>
          </a:p>
        </p:txBody>
      </p:sp>
      <p:sp>
        <p:nvSpPr>
          <p:cNvPr id="56" name="TextBox 55"/>
          <p:cNvSpPr txBox="1"/>
          <p:nvPr/>
        </p:nvSpPr>
        <p:spPr>
          <a:xfrm>
            <a:off x="9786763" y="2994359"/>
            <a:ext cx="2377440" cy="2926080"/>
          </a:xfrm>
          <a:prstGeom prst="rect">
            <a:avLst/>
          </a:prstGeom>
          <a:solidFill>
            <a:schemeClr val="tx1">
              <a:lumMod val="20000"/>
              <a:lumOff val="80000"/>
            </a:schemeClr>
          </a:solidFill>
        </p:spPr>
        <p:txBody>
          <a:bodyPr wrap="none" lIns="182880" tIns="146304" rIns="182880" bIns="146304" rtlCol="0">
            <a:noAutofit/>
          </a:bodyPr>
          <a:lstStyle/>
          <a:p>
            <a:pPr marL="1748" defTabSz="949589" fontAlgn="base">
              <a:lnSpc>
                <a:spcPct val="90000"/>
              </a:lnSpc>
              <a:spcBef>
                <a:spcPts val="612"/>
              </a:spcBef>
              <a:spcAft>
                <a:spcPts val="612"/>
              </a:spcAft>
              <a:defRPr/>
            </a:pPr>
            <a:r>
              <a:rPr lang="en-US" sz="1600" b="1" kern="0" dirty="0">
                <a:ln>
                  <a:solidFill>
                    <a:srgbClr val="FFFFFF">
                      <a:alpha val="0"/>
                    </a:srgbClr>
                  </a:solidFill>
                </a:ln>
                <a:gradFill>
                  <a:gsLst>
                    <a:gs pos="26630">
                      <a:schemeClr val="tx1"/>
                    </a:gs>
                    <a:gs pos="23000">
                      <a:schemeClr val="tx1"/>
                    </a:gs>
                  </a:gsLst>
                  <a:lin ang="5400000" scaled="0"/>
                </a:gradFill>
                <a:ea typeface="Segoe UI Black" panose="020B0A02040204020203" pitchFamily="34" charset="0"/>
                <a:cs typeface="Segoe UI Black" panose="020B0A02040204020203" pitchFamily="34" charset="0"/>
              </a:rPr>
              <a:t>On-premises </a:t>
            </a:r>
            <a:br>
              <a:rPr lang="en-US" sz="1600" b="1" kern="0" dirty="0">
                <a:ln>
                  <a:solidFill>
                    <a:srgbClr val="FFFFFF">
                      <a:alpha val="0"/>
                    </a:srgbClr>
                  </a:solidFill>
                </a:ln>
                <a:gradFill>
                  <a:gsLst>
                    <a:gs pos="26630">
                      <a:schemeClr val="tx1"/>
                    </a:gs>
                    <a:gs pos="23000">
                      <a:schemeClr val="tx1"/>
                    </a:gs>
                  </a:gsLst>
                  <a:lin ang="5400000" scaled="0"/>
                </a:gradFill>
                <a:ea typeface="Segoe UI Black" panose="020B0A02040204020203" pitchFamily="34" charset="0"/>
                <a:cs typeface="Segoe UI Black" panose="020B0A02040204020203" pitchFamily="34" charset="0"/>
              </a:rPr>
            </a:br>
            <a:r>
              <a:rPr lang="en-US" sz="1600" b="1" kern="0" dirty="0">
                <a:ln>
                  <a:solidFill>
                    <a:srgbClr val="FFFFFF">
                      <a:alpha val="0"/>
                    </a:srgbClr>
                  </a:solidFill>
                </a:ln>
                <a:gradFill>
                  <a:gsLst>
                    <a:gs pos="26630">
                      <a:schemeClr val="tx1"/>
                    </a:gs>
                    <a:gs pos="23000">
                      <a:schemeClr val="tx1"/>
                    </a:gs>
                  </a:gsLst>
                  <a:lin ang="5400000" scaled="0"/>
                </a:gradFill>
                <a:ea typeface="Segoe UI Black" panose="020B0A02040204020203" pitchFamily="34" charset="0"/>
                <a:cs typeface="Segoe UI Black" panose="020B0A02040204020203" pitchFamily="34" charset="0"/>
              </a:rPr>
              <a:t>to cloud</a:t>
            </a:r>
          </a:p>
        </p:txBody>
      </p:sp>
      <p:sp>
        <p:nvSpPr>
          <p:cNvPr id="57" name="AutoShape 14"/>
          <p:cNvSpPr>
            <a:spLocks noChangeAspect="1" noChangeArrowheads="1" noTextEdit="1"/>
          </p:cNvSpPr>
          <p:nvPr/>
        </p:nvSpPr>
        <p:spPr bwMode="auto">
          <a:xfrm>
            <a:off x="10443524" y="3615874"/>
            <a:ext cx="981910" cy="1320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5" tIns="45687" rIns="91375" bIns="45687" numCol="1" anchor="t" anchorCtr="0" compatLnSpc="1">
            <a:prstTxWarp prst="textNoShape">
              <a:avLst/>
            </a:prstTxWarp>
          </a:bodyPr>
          <a:lstStyle/>
          <a:p>
            <a:pPr defTabSz="931846">
              <a:lnSpc>
                <a:spcPct val="90000"/>
              </a:lnSpc>
              <a:defRPr/>
            </a:pPr>
            <a:endParaRPr lang="en-US" sz="1099" kern="0" dirty="0">
              <a:solidFill>
                <a:srgbClr val="002050"/>
              </a:solidFill>
              <a:latin typeface="Segoe UI"/>
            </a:endParaRPr>
          </a:p>
        </p:txBody>
      </p:sp>
      <p:sp>
        <p:nvSpPr>
          <p:cNvPr id="59" name="TextBox 58"/>
          <p:cNvSpPr txBox="1"/>
          <p:nvPr/>
        </p:nvSpPr>
        <p:spPr>
          <a:xfrm>
            <a:off x="5031538" y="2994359"/>
            <a:ext cx="2331720" cy="2926080"/>
          </a:xfrm>
          <a:prstGeom prst="rect">
            <a:avLst/>
          </a:prstGeom>
          <a:solidFill>
            <a:schemeClr val="tx1">
              <a:lumMod val="20000"/>
              <a:lumOff val="80000"/>
            </a:schemeClr>
          </a:solidFill>
        </p:spPr>
        <p:txBody>
          <a:bodyPr wrap="square" lIns="182880" tIns="146304" rIns="182880" bIns="146304" rtlCol="0">
            <a:noAutofit/>
          </a:bodyPr>
          <a:lstStyle/>
          <a:p>
            <a:pPr defTabSz="950608">
              <a:lnSpc>
                <a:spcPct val="90000"/>
              </a:lnSpc>
              <a:defRPr/>
            </a:pPr>
            <a:r>
              <a:rPr lang="en-US" sz="1600" b="1" kern="0" dirty="0">
                <a:ln>
                  <a:solidFill>
                    <a:srgbClr val="FFFFFF">
                      <a:alpha val="0"/>
                    </a:srgbClr>
                  </a:solidFill>
                </a:ln>
                <a:gradFill>
                  <a:gsLst>
                    <a:gs pos="26630">
                      <a:schemeClr val="tx1"/>
                    </a:gs>
                    <a:gs pos="23000">
                      <a:schemeClr val="tx1"/>
                    </a:gs>
                  </a:gsLst>
                  <a:lin ang="5400000" scaled="0"/>
                </a:gradFill>
                <a:ea typeface="Segoe UI Black" panose="020B0A02040204020203" pitchFamily="34" charset="0"/>
                <a:cs typeface="Segoe UI Black" panose="020B0A02040204020203" pitchFamily="34" charset="0"/>
              </a:rPr>
              <a:t>#1 performance</a:t>
            </a:r>
            <a:endParaRPr lang="en-US" sz="1050" b="1" kern="0" dirty="0">
              <a:gradFill>
                <a:gsLst>
                  <a:gs pos="26630">
                    <a:schemeClr val="tx1"/>
                  </a:gs>
                  <a:gs pos="23000">
                    <a:schemeClr val="tx1"/>
                  </a:gs>
                </a:gsLst>
                <a:lin ang="5400000" scaled="0"/>
              </a:gradFill>
              <a:latin typeface="Segoe UI"/>
            </a:endParaRPr>
          </a:p>
        </p:txBody>
      </p:sp>
      <p:grpSp>
        <p:nvGrpSpPr>
          <p:cNvPr id="60" name="Group 59"/>
          <p:cNvGrpSpPr/>
          <p:nvPr/>
        </p:nvGrpSpPr>
        <p:grpSpPr>
          <a:xfrm>
            <a:off x="5208041" y="4013739"/>
            <a:ext cx="2000188" cy="1224848"/>
            <a:chOff x="5113801" y="3110356"/>
            <a:chExt cx="2009254" cy="1230399"/>
          </a:xfrm>
        </p:grpSpPr>
        <p:sp>
          <p:nvSpPr>
            <p:cNvPr id="61" name="Rectangle 60"/>
            <p:cNvSpPr/>
            <p:nvPr/>
          </p:nvSpPr>
          <p:spPr bwMode="auto">
            <a:xfrm>
              <a:off x="6698895" y="4014521"/>
              <a:ext cx="424160" cy="3262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298">
                <a:lnSpc>
                  <a:spcPct val="90000"/>
                </a:lnSpc>
                <a:defRPr/>
              </a:pPr>
              <a:r>
                <a:rPr lang="en-US" sz="1048" kern="0" dirty="0">
                  <a:gradFill>
                    <a:gsLst>
                      <a:gs pos="53804">
                        <a:schemeClr val="tx1"/>
                      </a:gs>
                      <a:gs pos="42391">
                        <a:schemeClr val="tx1"/>
                      </a:gs>
                    </a:gsLst>
                    <a:lin ang="5400000" scaled="0"/>
                  </a:gradFill>
                  <a:latin typeface="Segoe UI"/>
                  <a:ea typeface="Segoe UI" pitchFamily="34" charset="0"/>
                  <a:cs typeface="Segoe UI" pitchFamily="34" charset="0"/>
                </a:rPr>
                <a:t>Oracle </a:t>
              </a:r>
              <a:br>
                <a:rPr lang="en-US" sz="1048" kern="0" dirty="0">
                  <a:gradFill>
                    <a:gsLst>
                      <a:gs pos="53804">
                        <a:schemeClr val="tx1"/>
                      </a:gs>
                      <a:gs pos="42391">
                        <a:schemeClr val="tx1"/>
                      </a:gs>
                    </a:gsLst>
                    <a:lin ang="5400000" scaled="0"/>
                  </a:gradFill>
                  <a:latin typeface="Segoe UI"/>
                  <a:ea typeface="Segoe UI" pitchFamily="34" charset="0"/>
                  <a:cs typeface="Segoe UI" pitchFamily="34" charset="0"/>
                </a:rPr>
              </a:br>
              <a:r>
                <a:rPr lang="en-US" sz="1000" kern="0" dirty="0">
                  <a:gradFill>
                    <a:gsLst>
                      <a:gs pos="53804">
                        <a:schemeClr val="tx1"/>
                      </a:gs>
                      <a:gs pos="42391">
                        <a:schemeClr val="tx1"/>
                      </a:gs>
                    </a:gsLst>
                    <a:lin ang="5400000" scaled="0"/>
                  </a:gradFill>
                  <a:latin typeface="Segoe UI"/>
                  <a:ea typeface="Segoe UI" pitchFamily="34" charset="0"/>
                  <a:cs typeface="Segoe UI" pitchFamily="34" charset="0"/>
                </a:rPr>
                <a:t>is</a:t>
              </a:r>
              <a:r>
                <a:rPr lang="en-US" sz="1048" kern="0" dirty="0">
                  <a:gradFill>
                    <a:gsLst>
                      <a:gs pos="53804">
                        <a:schemeClr val="tx1"/>
                      </a:gs>
                      <a:gs pos="42391">
                        <a:schemeClr val="tx1"/>
                      </a:gs>
                    </a:gsLst>
                    <a:lin ang="5400000" scaled="0"/>
                  </a:gradFill>
                  <a:latin typeface="Segoe UI"/>
                  <a:ea typeface="Segoe UI" pitchFamily="34" charset="0"/>
                  <a:cs typeface="Segoe UI" pitchFamily="34" charset="0"/>
                </a:rPr>
                <a:t> </a:t>
              </a:r>
              <a:r>
                <a:rPr lang="en-US" sz="1048" b="1" kern="0" dirty="0">
                  <a:gradFill>
                    <a:gsLst>
                      <a:gs pos="53804">
                        <a:schemeClr val="tx1"/>
                      </a:gs>
                      <a:gs pos="42391">
                        <a:schemeClr val="tx1"/>
                      </a:gs>
                    </a:gsLst>
                    <a:lin ang="5400000" scaled="0"/>
                  </a:gradFill>
                  <a:latin typeface="Segoe UI"/>
                  <a:ea typeface="Segoe UI" pitchFamily="34" charset="0"/>
                  <a:cs typeface="Segoe UI" pitchFamily="34" charset="0"/>
                </a:rPr>
                <a:t>#5</a:t>
              </a:r>
            </a:p>
          </p:txBody>
        </p:sp>
        <p:grpSp>
          <p:nvGrpSpPr>
            <p:cNvPr id="62" name="Group 61"/>
            <p:cNvGrpSpPr/>
            <p:nvPr/>
          </p:nvGrpSpPr>
          <p:grpSpPr>
            <a:xfrm>
              <a:off x="5536218" y="3260920"/>
              <a:ext cx="457092" cy="1076048"/>
              <a:chOff x="5113801" y="3273814"/>
              <a:chExt cx="457092" cy="1076048"/>
            </a:xfrm>
          </p:grpSpPr>
          <p:sp>
            <p:nvSpPr>
              <p:cNvPr id="78" name="Rectangle 77"/>
              <p:cNvSpPr/>
              <p:nvPr/>
            </p:nvSpPr>
            <p:spPr bwMode="auto">
              <a:xfrm>
                <a:off x="5153466" y="3705680"/>
                <a:ext cx="377762" cy="644182"/>
              </a:xfrm>
              <a:prstGeom prst="rect">
                <a:avLst/>
              </a:prstGeom>
              <a:noFill/>
              <a:ln w="9525" cap="flat" cmpd="sng" algn="ctr">
                <a:solidFill>
                  <a:schemeClr val="accent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50298">
                  <a:lnSpc>
                    <a:spcPct val="90000"/>
                  </a:lnSpc>
                  <a:defRPr/>
                </a:pPr>
                <a:r>
                  <a:rPr lang="en-US" sz="1048" kern="0" dirty="0">
                    <a:gradFill>
                      <a:gsLst>
                        <a:gs pos="26630">
                          <a:schemeClr val="tx1"/>
                        </a:gs>
                        <a:gs pos="23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#2</a:t>
                </a:r>
              </a:p>
            </p:txBody>
          </p:sp>
          <p:sp>
            <p:nvSpPr>
              <p:cNvPr id="79" name="Oval 78"/>
              <p:cNvSpPr>
                <a:spLocks noChangeArrowheads="1"/>
              </p:cNvSpPr>
              <p:nvPr/>
            </p:nvSpPr>
            <p:spPr bwMode="auto">
              <a:xfrm>
                <a:off x="5219300" y="3431845"/>
                <a:ext cx="234866" cy="4554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82" tIns="46591" rIns="93182" bIns="46591" numCol="1" anchor="t" anchorCtr="0" compatLnSpc="1">
                <a:prstTxWarp prst="textNoShape">
                  <a:avLst/>
                </a:prstTxWarp>
              </a:bodyPr>
              <a:lstStyle/>
              <a:p>
                <a:pPr defTabSz="950243">
                  <a:lnSpc>
                    <a:spcPct val="90000"/>
                  </a:lnSpc>
                  <a:defRPr/>
                </a:pPr>
                <a:endParaRPr lang="en-US" sz="1836" kern="0" dirty="0">
                  <a:solidFill>
                    <a:srgbClr val="002050"/>
                  </a:solidFill>
                  <a:latin typeface="Segoe UI"/>
                </a:endParaRPr>
              </a:p>
            </p:txBody>
          </p:sp>
          <p:sp>
            <p:nvSpPr>
              <p:cNvPr id="80" name="Freeform 123"/>
              <p:cNvSpPr>
                <a:spLocks noEditPoints="1"/>
              </p:cNvSpPr>
              <p:nvPr/>
            </p:nvSpPr>
            <p:spPr bwMode="auto">
              <a:xfrm>
                <a:off x="5215142" y="3463497"/>
                <a:ext cx="243188" cy="290645"/>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82" tIns="46591" rIns="93182" bIns="46591" numCol="1" anchor="t" anchorCtr="0" compatLnSpc="1">
                <a:prstTxWarp prst="textNoShape">
                  <a:avLst/>
                </a:prstTxWarp>
              </a:bodyPr>
              <a:lstStyle/>
              <a:p>
                <a:pPr defTabSz="950243">
                  <a:lnSpc>
                    <a:spcPct val="90000"/>
                  </a:lnSpc>
                  <a:defRPr/>
                </a:pPr>
                <a:endParaRPr lang="en-US" sz="1836" kern="0" dirty="0">
                  <a:solidFill>
                    <a:schemeClr val="tx2"/>
                  </a:solidFill>
                  <a:latin typeface="Segoe UI"/>
                </a:endParaRPr>
              </a:p>
            </p:txBody>
          </p:sp>
          <p:sp>
            <p:nvSpPr>
              <p:cNvPr id="81" name="Rectangle 80"/>
              <p:cNvSpPr/>
              <p:nvPr/>
            </p:nvSpPr>
            <p:spPr bwMode="auto">
              <a:xfrm>
                <a:off x="5113801" y="3273814"/>
                <a:ext cx="457092" cy="759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298">
                  <a:lnSpc>
                    <a:spcPct val="90000"/>
                  </a:lnSpc>
                  <a:defRPr/>
                </a:pPr>
                <a:r>
                  <a:rPr lang="en-US" sz="700" kern="0" dirty="0">
                    <a:gradFill>
                      <a:gsLst>
                        <a:gs pos="42391">
                          <a:schemeClr val="tx2"/>
                        </a:gs>
                        <a:gs pos="26630">
                          <a:schemeClr val="tx2"/>
                        </a:gs>
                      </a:gsLst>
                      <a:lin ang="5400000" scaled="0"/>
                    </a:gradFill>
                    <a:latin typeface="Segoe UI"/>
                    <a:ea typeface="Segoe UI" pitchFamily="34" charset="0"/>
                    <a:cs typeface="Segoe UI" pitchFamily="34" charset="0"/>
                  </a:rPr>
                  <a:t>SQL Server</a:t>
                </a:r>
              </a:p>
            </p:txBody>
          </p:sp>
        </p:grpSp>
        <p:grpSp>
          <p:nvGrpSpPr>
            <p:cNvPr id="63" name="Group 62"/>
            <p:cNvGrpSpPr/>
            <p:nvPr/>
          </p:nvGrpSpPr>
          <p:grpSpPr>
            <a:xfrm>
              <a:off x="5113801" y="3110356"/>
              <a:ext cx="457092" cy="1226612"/>
              <a:chOff x="5528354" y="3110356"/>
              <a:chExt cx="457092" cy="1226612"/>
            </a:xfrm>
          </p:grpSpPr>
          <p:sp>
            <p:nvSpPr>
              <p:cNvPr id="74" name="Rectangle 73"/>
              <p:cNvSpPr/>
              <p:nvPr/>
            </p:nvSpPr>
            <p:spPr bwMode="auto">
              <a:xfrm>
                <a:off x="5568019" y="3542171"/>
                <a:ext cx="377762" cy="794797"/>
              </a:xfrm>
              <a:prstGeom prst="rect">
                <a:avLst/>
              </a:prstGeom>
              <a:noFill/>
              <a:ln w="9525" cap="flat" cmpd="sng" algn="ctr">
                <a:solidFill>
                  <a:schemeClr val="accent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50298">
                  <a:lnSpc>
                    <a:spcPct val="90000"/>
                  </a:lnSpc>
                  <a:defRPr/>
                </a:pPr>
                <a:r>
                  <a:rPr lang="en-US" sz="1598" b="1" kern="0" dirty="0">
                    <a:gradFill>
                      <a:gsLst>
                        <a:gs pos="26630">
                          <a:schemeClr val="tx1"/>
                        </a:gs>
                        <a:gs pos="23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75" name="Oval 74"/>
              <p:cNvSpPr>
                <a:spLocks noChangeArrowheads="1"/>
              </p:cNvSpPr>
              <p:nvPr/>
            </p:nvSpPr>
            <p:spPr bwMode="auto">
              <a:xfrm>
                <a:off x="5642075" y="3269465"/>
                <a:ext cx="234866" cy="4554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82" tIns="46591" rIns="93182" bIns="46591" numCol="1" anchor="t" anchorCtr="0" compatLnSpc="1">
                <a:prstTxWarp prst="textNoShape">
                  <a:avLst/>
                </a:prstTxWarp>
              </a:bodyPr>
              <a:lstStyle/>
              <a:p>
                <a:pPr defTabSz="950243">
                  <a:lnSpc>
                    <a:spcPct val="90000"/>
                  </a:lnSpc>
                  <a:defRPr/>
                </a:pPr>
                <a:endParaRPr lang="en-US" sz="1836" kern="0" dirty="0">
                  <a:solidFill>
                    <a:srgbClr val="002050"/>
                  </a:solidFill>
                  <a:latin typeface="Segoe UI"/>
                </a:endParaRPr>
              </a:p>
            </p:txBody>
          </p:sp>
          <p:sp>
            <p:nvSpPr>
              <p:cNvPr id="76" name="Freeform 123"/>
              <p:cNvSpPr>
                <a:spLocks noEditPoints="1"/>
              </p:cNvSpPr>
              <p:nvPr/>
            </p:nvSpPr>
            <p:spPr bwMode="auto">
              <a:xfrm>
                <a:off x="5637910" y="3301117"/>
                <a:ext cx="243188" cy="290645"/>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82" tIns="46591" rIns="93182" bIns="46591" numCol="1" anchor="t" anchorCtr="0" compatLnSpc="1">
                <a:prstTxWarp prst="textNoShape">
                  <a:avLst/>
                </a:prstTxWarp>
              </a:bodyPr>
              <a:lstStyle/>
              <a:p>
                <a:pPr defTabSz="950243">
                  <a:lnSpc>
                    <a:spcPct val="90000"/>
                  </a:lnSpc>
                  <a:defRPr/>
                </a:pPr>
                <a:endParaRPr lang="en-US" sz="1836" kern="0" dirty="0">
                  <a:solidFill>
                    <a:schemeClr val="tx2"/>
                  </a:solidFill>
                  <a:latin typeface="Segoe UI"/>
                </a:endParaRPr>
              </a:p>
            </p:txBody>
          </p:sp>
          <p:sp>
            <p:nvSpPr>
              <p:cNvPr id="77" name="Rectangle 76"/>
              <p:cNvSpPr/>
              <p:nvPr/>
            </p:nvSpPr>
            <p:spPr bwMode="auto">
              <a:xfrm>
                <a:off x="5528354" y="3110356"/>
                <a:ext cx="457092" cy="759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298">
                  <a:lnSpc>
                    <a:spcPct val="90000"/>
                  </a:lnSpc>
                  <a:defRPr/>
                </a:pPr>
                <a:r>
                  <a:rPr lang="en-US" sz="700" kern="0" dirty="0">
                    <a:gradFill>
                      <a:gsLst>
                        <a:gs pos="42391">
                          <a:schemeClr val="tx2"/>
                        </a:gs>
                        <a:gs pos="26630">
                          <a:schemeClr val="tx2"/>
                        </a:gs>
                      </a:gsLst>
                      <a:lin ang="5400000" scaled="0"/>
                    </a:gradFill>
                    <a:latin typeface="Segoe UI"/>
                    <a:ea typeface="Segoe UI" pitchFamily="34" charset="0"/>
                    <a:cs typeface="Segoe UI" pitchFamily="34" charset="0"/>
                  </a:rPr>
                  <a:t>SQL Server</a:t>
                </a:r>
              </a:p>
            </p:txBody>
          </p:sp>
        </p:grpSp>
        <p:grpSp>
          <p:nvGrpSpPr>
            <p:cNvPr id="64" name="Group 63"/>
            <p:cNvGrpSpPr/>
            <p:nvPr/>
          </p:nvGrpSpPr>
          <p:grpSpPr>
            <a:xfrm>
              <a:off x="5948724" y="3400656"/>
              <a:ext cx="457092" cy="936312"/>
              <a:chOff x="5948724" y="3400656"/>
              <a:chExt cx="457092" cy="936312"/>
            </a:xfrm>
          </p:grpSpPr>
          <p:sp>
            <p:nvSpPr>
              <p:cNvPr id="67" name="Rectangle 66"/>
              <p:cNvSpPr/>
              <p:nvPr/>
            </p:nvSpPr>
            <p:spPr bwMode="auto">
              <a:xfrm>
                <a:off x="5988389" y="3827010"/>
                <a:ext cx="377762" cy="509958"/>
              </a:xfrm>
              <a:prstGeom prst="rect">
                <a:avLst/>
              </a:prstGeom>
              <a:noFill/>
              <a:ln w="9525" cap="flat" cmpd="sng" algn="ctr">
                <a:solidFill>
                  <a:schemeClr val="accent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50298">
                  <a:lnSpc>
                    <a:spcPct val="90000"/>
                  </a:lnSpc>
                  <a:defRPr/>
                </a:pPr>
                <a:r>
                  <a:rPr lang="en-US" sz="1048" kern="0" dirty="0">
                    <a:gradFill>
                      <a:gsLst>
                        <a:gs pos="26630">
                          <a:schemeClr val="tx1"/>
                        </a:gs>
                        <a:gs pos="23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#3</a:t>
                </a:r>
              </a:p>
            </p:txBody>
          </p:sp>
          <p:sp>
            <p:nvSpPr>
              <p:cNvPr id="68" name="Oval 67"/>
              <p:cNvSpPr>
                <a:spLocks noChangeArrowheads="1"/>
              </p:cNvSpPr>
              <p:nvPr/>
            </p:nvSpPr>
            <p:spPr bwMode="auto">
              <a:xfrm>
                <a:off x="6059001" y="3558887"/>
                <a:ext cx="234866" cy="4554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82" tIns="46591" rIns="93182" bIns="46591" numCol="1" anchor="t" anchorCtr="0" compatLnSpc="1">
                <a:prstTxWarp prst="textNoShape">
                  <a:avLst/>
                </a:prstTxWarp>
              </a:bodyPr>
              <a:lstStyle/>
              <a:p>
                <a:pPr defTabSz="950243">
                  <a:lnSpc>
                    <a:spcPct val="90000"/>
                  </a:lnSpc>
                  <a:defRPr/>
                </a:pPr>
                <a:endParaRPr lang="en-US" sz="1836" kern="0" dirty="0">
                  <a:solidFill>
                    <a:srgbClr val="002050"/>
                  </a:solidFill>
                  <a:latin typeface="Segoe UI"/>
                </a:endParaRPr>
              </a:p>
            </p:txBody>
          </p:sp>
          <p:sp>
            <p:nvSpPr>
              <p:cNvPr id="69" name="Freeform 123"/>
              <p:cNvSpPr>
                <a:spLocks noEditPoints="1"/>
              </p:cNvSpPr>
              <p:nvPr/>
            </p:nvSpPr>
            <p:spPr bwMode="auto">
              <a:xfrm>
                <a:off x="6054841" y="3590536"/>
                <a:ext cx="243188" cy="29064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82" tIns="46591" rIns="93182" bIns="46591" numCol="1" anchor="t" anchorCtr="0" compatLnSpc="1">
                <a:prstTxWarp prst="textNoShape">
                  <a:avLst/>
                </a:prstTxWarp>
              </a:bodyPr>
              <a:lstStyle/>
              <a:p>
                <a:pPr defTabSz="950243">
                  <a:lnSpc>
                    <a:spcPct val="90000"/>
                  </a:lnSpc>
                  <a:defRPr/>
                </a:pPr>
                <a:endParaRPr lang="en-US" sz="1836" kern="0" dirty="0">
                  <a:solidFill>
                    <a:schemeClr val="tx2"/>
                  </a:solidFill>
                  <a:latin typeface="Segoe UI"/>
                </a:endParaRPr>
              </a:p>
            </p:txBody>
          </p:sp>
          <p:sp>
            <p:nvSpPr>
              <p:cNvPr id="73" name="Rectangle 72"/>
              <p:cNvSpPr/>
              <p:nvPr/>
            </p:nvSpPr>
            <p:spPr bwMode="auto">
              <a:xfrm>
                <a:off x="5948724" y="3400656"/>
                <a:ext cx="457092" cy="759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298">
                  <a:lnSpc>
                    <a:spcPct val="90000"/>
                  </a:lnSpc>
                  <a:defRPr/>
                </a:pPr>
                <a:r>
                  <a:rPr lang="en-US" sz="700" kern="0" dirty="0">
                    <a:gradFill>
                      <a:gsLst>
                        <a:gs pos="42391">
                          <a:schemeClr val="tx2"/>
                        </a:gs>
                        <a:gs pos="26630">
                          <a:schemeClr val="tx2"/>
                        </a:gs>
                      </a:gsLst>
                      <a:lin ang="5400000" scaled="0"/>
                    </a:gradFill>
                    <a:latin typeface="Segoe UI"/>
                    <a:ea typeface="Segoe UI" pitchFamily="34" charset="0"/>
                    <a:cs typeface="Segoe UI" pitchFamily="34" charset="0"/>
                  </a:rPr>
                  <a:t>SQL Server</a:t>
                </a:r>
              </a:p>
            </p:txBody>
          </p:sp>
        </p:grpSp>
        <p:sp>
          <p:nvSpPr>
            <p:cNvPr id="65" name="Oval 64"/>
            <p:cNvSpPr>
              <a:spLocks noChangeArrowheads="1"/>
            </p:cNvSpPr>
            <p:nvPr/>
          </p:nvSpPr>
          <p:spPr bwMode="auto">
            <a:xfrm>
              <a:off x="6433026" y="4029383"/>
              <a:ext cx="222676" cy="43182"/>
            </a:xfrm>
            <a:prstGeom prst="ellipse">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82" tIns="46591" rIns="93182" bIns="46591" numCol="1" anchor="t" anchorCtr="0" compatLnSpc="1">
              <a:prstTxWarp prst="textNoShape">
                <a:avLst/>
              </a:prstTxWarp>
            </a:bodyPr>
            <a:lstStyle/>
            <a:p>
              <a:pPr defTabSz="950243">
                <a:lnSpc>
                  <a:spcPct val="90000"/>
                </a:lnSpc>
                <a:defRPr/>
              </a:pPr>
              <a:endParaRPr lang="en-US" sz="1836" kern="0" dirty="0">
                <a:solidFill>
                  <a:srgbClr val="002050"/>
                </a:solidFill>
                <a:latin typeface="Segoe UI"/>
              </a:endParaRPr>
            </a:p>
          </p:txBody>
        </p:sp>
        <p:sp>
          <p:nvSpPr>
            <p:cNvPr id="66" name="Freeform 123"/>
            <p:cNvSpPr>
              <a:spLocks noEditPoints="1"/>
            </p:cNvSpPr>
            <p:nvPr/>
          </p:nvSpPr>
          <p:spPr bwMode="auto">
            <a:xfrm>
              <a:off x="6429081" y="4059392"/>
              <a:ext cx="230565" cy="275560"/>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82" tIns="46591" rIns="93182" bIns="46591" numCol="1" anchor="t" anchorCtr="0" compatLnSpc="1">
              <a:prstTxWarp prst="textNoShape">
                <a:avLst/>
              </a:prstTxWarp>
            </a:bodyPr>
            <a:lstStyle/>
            <a:p>
              <a:pPr defTabSz="950243">
                <a:lnSpc>
                  <a:spcPct val="90000"/>
                </a:lnSpc>
                <a:defRPr/>
              </a:pPr>
              <a:endParaRPr lang="en-US" sz="1836" kern="0" dirty="0">
                <a:solidFill>
                  <a:srgbClr val="002050"/>
                </a:solidFill>
                <a:latin typeface="Segoe UI"/>
              </a:endParaRPr>
            </a:p>
          </p:txBody>
        </p:sp>
      </p:grpSp>
      <p:grpSp>
        <p:nvGrpSpPr>
          <p:cNvPr id="86" name="Group 85"/>
          <p:cNvGrpSpPr/>
          <p:nvPr/>
        </p:nvGrpSpPr>
        <p:grpSpPr>
          <a:xfrm>
            <a:off x="935528" y="3934907"/>
            <a:ext cx="1169621" cy="1418389"/>
            <a:chOff x="7503620" y="2058533"/>
            <a:chExt cx="930389" cy="1095186"/>
          </a:xfrm>
        </p:grpSpPr>
        <p:grpSp>
          <p:nvGrpSpPr>
            <p:cNvPr id="87" name="Group 86"/>
            <p:cNvGrpSpPr>
              <a:grpSpLocks noChangeAspect="1"/>
            </p:cNvGrpSpPr>
            <p:nvPr/>
          </p:nvGrpSpPr>
          <p:grpSpPr>
            <a:xfrm>
              <a:off x="7503620" y="2354149"/>
              <a:ext cx="615718" cy="799570"/>
              <a:chOff x="377825" y="1184276"/>
              <a:chExt cx="1020763" cy="1325563"/>
            </a:xfrm>
            <a:solidFill>
              <a:srgbClr val="0078D7"/>
            </a:solidFill>
          </p:grpSpPr>
          <p:sp>
            <p:nvSpPr>
              <p:cNvPr id="92" name="Oval 122"/>
              <p:cNvSpPr>
                <a:spLocks noChangeArrowheads="1"/>
              </p:cNvSpPr>
              <p:nvPr/>
            </p:nvSpPr>
            <p:spPr bwMode="auto">
              <a:xfrm>
                <a:off x="395288" y="1184276"/>
                <a:ext cx="985837" cy="187325"/>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8285" tIns="29143" rIns="58285" bIns="29143" numCol="1" anchor="t" anchorCtr="0" compatLnSpc="1">
                <a:prstTxWarp prst="textNoShape">
                  <a:avLst/>
                </a:prstTxWarp>
              </a:bodyPr>
              <a:lstStyle/>
              <a:p>
                <a:pPr defTabSz="931684" fontAlgn="base">
                  <a:lnSpc>
                    <a:spcPct val="90000"/>
                  </a:lnSpc>
                  <a:spcBef>
                    <a:spcPct val="0"/>
                  </a:spcBef>
                  <a:spcAft>
                    <a:spcPct val="0"/>
                  </a:spcAft>
                  <a:defRPr/>
                </a:pPr>
                <a:endParaRPr lang="en-US" sz="1146" kern="0" dirty="0">
                  <a:solidFill>
                    <a:srgbClr val="333333"/>
                  </a:solidFill>
                  <a:ea typeface="MS PGothic" charset="0"/>
                </a:endParaRPr>
              </a:p>
            </p:txBody>
          </p:sp>
          <p:sp>
            <p:nvSpPr>
              <p:cNvPr id="9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8285" tIns="29143" rIns="58285" bIns="29143" numCol="1" anchor="t" anchorCtr="0" compatLnSpc="1">
                <a:prstTxWarp prst="textNoShape">
                  <a:avLst/>
                </a:prstTxWarp>
              </a:bodyPr>
              <a:lstStyle/>
              <a:p>
                <a:pPr defTabSz="931684" fontAlgn="base">
                  <a:lnSpc>
                    <a:spcPct val="90000"/>
                  </a:lnSpc>
                  <a:spcBef>
                    <a:spcPct val="0"/>
                  </a:spcBef>
                  <a:spcAft>
                    <a:spcPct val="0"/>
                  </a:spcAft>
                  <a:defRPr/>
                </a:pPr>
                <a:endParaRPr lang="en-US" sz="1146" kern="0" dirty="0">
                  <a:solidFill>
                    <a:srgbClr val="333333"/>
                  </a:solidFill>
                  <a:ea typeface="MS PGothic" charset="0"/>
                </a:endParaRPr>
              </a:p>
            </p:txBody>
          </p:sp>
        </p:grpSp>
        <p:grpSp>
          <p:nvGrpSpPr>
            <p:cNvPr id="88" name="Group 87"/>
            <p:cNvGrpSpPr/>
            <p:nvPr/>
          </p:nvGrpSpPr>
          <p:grpSpPr>
            <a:xfrm>
              <a:off x="7794144" y="2058533"/>
              <a:ext cx="639865" cy="621029"/>
              <a:chOff x="1811614" y="2719972"/>
              <a:chExt cx="3291205" cy="3145151"/>
            </a:xfrm>
            <a:solidFill>
              <a:srgbClr val="002050"/>
            </a:solidFill>
          </p:grpSpPr>
          <p:sp>
            <p:nvSpPr>
              <p:cNvPr id="90" name="Freeform 27"/>
              <p:cNvSpPr/>
              <p:nvPr/>
            </p:nvSpPr>
            <p:spPr>
              <a:xfrm>
                <a:off x="1811614" y="2719972"/>
                <a:ext cx="3291205" cy="3145151"/>
              </a:xfrm>
              <a:custGeom>
                <a:avLst/>
                <a:gdLst>
                  <a:gd name="connsiteX0" fmla="*/ 2140724 w 3291205"/>
                  <a:gd name="connsiteY0" fmla="*/ 79978 h 3145151"/>
                  <a:gd name="connsiteX1" fmla="*/ 2271639 w 3291205"/>
                  <a:gd name="connsiteY1" fmla="*/ 378788 h 3145151"/>
                  <a:gd name="connsiteX2" fmla="*/ 2617512 w 3291205"/>
                  <a:gd name="connsiteY2" fmla="*/ 300330 h 3145151"/>
                  <a:gd name="connsiteX3" fmla="*/ 2646115 w 3291205"/>
                  <a:gd name="connsiteY3" fmla="*/ 639577 h 3145151"/>
                  <a:gd name="connsiteX4" fmla="*/ 2968647 w 3291205"/>
                  <a:gd name="connsiteY4" fmla="*/ 671037 h 3145151"/>
                  <a:gd name="connsiteX5" fmla="*/ 2899015 w 3291205"/>
                  <a:gd name="connsiteY5" fmla="*/ 960358 h 3145151"/>
                  <a:gd name="connsiteX6" fmla="*/ 3218179 w 3291205"/>
                  <a:gd name="connsiteY6" fmla="*/ 1086618 h 3145151"/>
                  <a:gd name="connsiteX7" fmla="*/ 3026600 w 3291205"/>
                  <a:gd name="connsiteY7" fmla="*/ 1384936 h 3145151"/>
                  <a:gd name="connsiteX8" fmla="*/ 3291205 w 3291205"/>
                  <a:gd name="connsiteY8" fmla="*/ 1606454 h 3145151"/>
                  <a:gd name="connsiteX9" fmla="*/ 3051990 w 3291205"/>
                  <a:gd name="connsiteY9" fmla="*/ 1799752 h 3145151"/>
                  <a:gd name="connsiteX10" fmla="*/ 3218179 w 3291205"/>
                  <a:gd name="connsiteY10" fmla="*/ 2058533 h 3145151"/>
                  <a:gd name="connsiteX11" fmla="*/ 2897288 w 3291205"/>
                  <a:gd name="connsiteY11" fmla="*/ 2185476 h 3145151"/>
                  <a:gd name="connsiteX12" fmla="*/ 2985200 w 3291205"/>
                  <a:gd name="connsiteY12" fmla="*/ 2528940 h 3145151"/>
                  <a:gd name="connsiteX13" fmla="*/ 2642513 w 3291205"/>
                  <a:gd name="connsiteY13" fmla="*/ 2548291 h 3145151"/>
                  <a:gd name="connsiteX14" fmla="*/ 2617512 w 3291205"/>
                  <a:gd name="connsiteY14" fmla="*/ 2844821 h 3145151"/>
                  <a:gd name="connsiteX15" fmla="*/ 2301480 w 3291205"/>
                  <a:gd name="connsiteY15" fmla="*/ 2773133 h 3145151"/>
                  <a:gd name="connsiteX16" fmla="*/ 2167521 w 3291205"/>
                  <a:gd name="connsiteY16" fmla="*/ 3086121 h 3145151"/>
                  <a:gd name="connsiteX17" fmla="*/ 1863939 w 3291205"/>
                  <a:gd name="connsiteY17" fmla="*/ 2902756 h 3145151"/>
                  <a:gd name="connsiteX18" fmla="*/ 1645602 w 3291205"/>
                  <a:gd name="connsiteY18" fmla="*/ 3145151 h 3145151"/>
                  <a:gd name="connsiteX19" fmla="*/ 1430209 w 3291205"/>
                  <a:gd name="connsiteY19" fmla="*/ 2906024 h 3145151"/>
                  <a:gd name="connsiteX20" fmla="*/ 1150482 w 3291205"/>
                  <a:gd name="connsiteY20" fmla="*/ 3065174 h 3145151"/>
                  <a:gd name="connsiteX21" fmla="*/ 1019566 w 3291205"/>
                  <a:gd name="connsiteY21" fmla="*/ 2766363 h 3145151"/>
                  <a:gd name="connsiteX22" fmla="*/ 673691 w 3291205"/>
                  <a:gd name="connsiteY22" fmla="*/ 2844821 h 3145151"/>
                  <a:gd name="connsiteX23" fmla="*/ 645088 w 3291205"/>
                  <a:gd name="connsiteY23" fmla="*/ 2505574 h 3145151"/>
                  <a:gd name="connsiteX24" fmla="*/ 322558 w 3291205"/>
                  <a:gd name="connsiteY24" fmla="*/ 2474115 h 3145151"/>
                  <a:gd name="connsiteX25" fmla="*/ 392190 w 3291205"/>
                  <a:gd name="connsiteY25" fmla="*/ 2184794 h 3145151"/>
                  <a:gd name="connsiteX26" fmla="*/ 73024 w 3291205"/>
                  <a:gd name="connsiteY26" fmla="*/ 2058533 h 3145151"/>
                  <a:gd name="connsiteX27" fmla="*/ 264603 w 3291205"/>
                  <a:gd name="connsiteY27" fmla="*/ 1760215 h 3145151"/>
                  <a:gd name="connsiteX28" fmla="*/ 0 w 3291205"/>
                  <a:gd name="connsiteY28" fmla="*/ 1538697 h 3145151"/>
                  <a:gd name="connsiteX29" fmla="*/ 239214 w 3291205"/>
                  <a:gd name="connsiteY29" fmla="*/ 1345401 h 3145151"/>
                  <a:gd name="connsiteX30" fmla="*/ 73024 w 3291205"/>
                  <a:gd name="connsiteY30" fmla="*/ 1086618 h 3145151"/>
                  <a:gd name="connsiteX31" fmla="*/ 393916 w 3291205"/>
                  <a:gd name="connsiteY31" fmla="*/ 959675 h 3145151"/>
                  <a:gd name="connsiteX32" fmla="*/ 306005 w 3291205"/>
                  <a:gd name="connsiteY32" fmla="*/ 616211 h 3145151"/>
                  <a:gd name="connsiteX33" fmla="*/ 648690 w 3291205"/>
                  <a:gd name="connsiteY33" fmla="*/ 596861 h 3145151"/>
                  <a:gd name="connsiteX34" fmla="*/ 673691 w 3291205"/>
                  <a:gd name="connsiteY34" fmla="*/ 300330 h 3145151"/>
                  <a:gd name="connsiteX35" fmla="*/ 989725 w 3291205"/>
                  <a:gd name="connsiteY35" fmla="*/ 372019 h 3145151"/>
                  <a:gd name="connsiteX36" fmla="*/ 1123684 w 3291205"/>
                  <a:gd name="connsiteY36" fmla="*/ 59030 h 3145151"/>
                  <a:gd name="connsiteX37" fmla="*/ 1427265 w 3291205"/>
                  <a:gd name="connsiteY37" fmla="*/ 242395 h 3145151"/>
                  <a:gd name="connsiteX38" fmla="*/ 1645602 w 3291205"/>
                  <a:gd name="connsiteY38" fmla="*/ 0 h 3145151"/>
                  <a:gd name="connsiteX39" fmla="*/ 1860996 w 3291205"/>
                  <a:gd name="connsiteY39" fmla="*/ 239128 h 314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291205" h="3145151">
                    <a:moveTo>
                      <a:pt x="2140724" y="79978"/>
                    </a:moveTo>
                    <a:lnTo>
                      <a:pt x="2271639" y="378788"/>
                    </a:lnTo>
                    <a:lnTo>
                      <a:pt x="2617512" y="300330"/>
                    </a:lnTo>
                    <a:lnTo>
                      <a:pt x="2646115" y="639577"/>
                    </a:lnTo>
                    <a:lnTo>
                      <a:pt x="2968647" y="671037"/>
                    </a:lnTo>
                    <a:lnTo>
                      <a:pt x="2899015" y="960358"/>
                    </a:lnTo>
                    <a:lnTo>
                      <a:pt x="3218179" y="1086618"/>
                    </a:lnTo>
                    <a:lnTo>
                      <a:pt x="3026600" y="1384936"/>
                    </a:lnTo>
                    <a:lnTo>
                      <a:pt x="3291205" y="1606454"/>
                    </a:lnTo>
                    <a:lnTo>
                      <a:pt x="3051990" y="1799752"/>
                    </a:lnTo>
                    <a:lnTo>
                      <a:pt x="3218179" y="2058533"/>
                    </a:lnTo>
                    <a:lnTo>
                      <a:pt x="2897288" y="2185476"/>
                    </a:lnTo>
                    <a:lnTo>
                      <a:pt x="2985200" y="2528940"/>
                    </a:lnTo>
                    <a:lnTo>
                      <a:pt x="2642513" y="2548291"/>
                    </a:lnTo>
                    <a:lnTo>
                      <a:pt x="2617512" y="2844821"/>
                    </a:lnTo>
                    <a:lnTo>
                      <a:pt x="2301480" y="2773133"/>
                    </a:lnTo>
                    <a:lnTo>
                      <a:pt x="2167521" y="3086121"/>
                    </a:lnTo>
                    <a:lnTo>
                      <a:pt x="1863939" y="2902756"/>
                    </a:lnTo>
                    <a:lnTo>
                      <a:pt x="1645602" y="3145151"/>
                    </a:lnTo>
                    <a:lnTo>
                      <a:pt x="1430209" y="2906024"/>
                    </a:lnTo>
                    <a:lnTo>
                      <a:pt x="1150482" y="3065174"/>
                    </a:lnTo>
                    <a:lnTo>
                      <a:pt x="1019566" y="2766363"/>
                    </a:lnTo>
                    <a:lnTo>
                      <a:pt x="673691" y="2844821"/>
                    </a:lnTo>
                    <a:lnTo>
                      <a:pt x="645088" y="2505574"/>
                    </a:lnTo>
                    <a:lnTo>
                      <a:pt x="322558" y="2474115"/>
                    </a:lnTo>
                    <a:lnTo>
                      <a:pt x="392190" y="2184794"/>
                    </a:lnTo>
                    <a:lnTo>
                      <a:pt x="73024" y="2058533"/>
                    </a:lnTo>
                    <a:lnTo>
                      <a:pt x="264603" y="1760215"/>
                    </a:lnTo>
                    <a:lnTo>
                      <a:pt x="0" y="1538697"/>
                    </a:lnTo>
                    <a:lnTo>
                      <a:pt x="239214" y="1345401"/>
                    </a:lnTo>
                    <a:lnTo>
                      <a:pt x="73024" y="1086618"/>
                    </a:lnTo>
                    <a:lnTo>
                      <a:pt x="393916" y="959675"/>
                    </a:lnTo>
                    <a:lnTo>
                      <a:pt x="306005" y="616211"/>
                    </a:lnTo>
                    <a:lnTo>
                      <a:pt x="648690" y="596861"/>
                    </a:lnTo>
                    <a:lnTo>
                      <a:pt x="673691" y="300330"/>
                    </a:lnTo>
                    <a:lnTo>
                      <a:pt x="989725" y="372019"/>
                    </a:lnTo>
                    <a:lnTo>
                      <a:pt x="1123684" y="59030"/>
                    </a:lnTo>
                    <a:lnTo>
                      <a:pt x="1427265" y="242395"/>
                    </a:lnTo>
                    <a:lnTo>
                      <a:pt x="1645602" y="0"/>
                    </a:lnTo>
                    <a:lnTo>
                      <a:pt x="1860996" y="239128"/>
                    </a:lnTo>
                    <a:close/>
                  </a:path>
                </a:pathLst>
              </a:custGeom>
              <a:solidFill>
                <a:schemeClr val="accent2"/>
              </a:solidFill>
              <a:ln w="12700" cap="flat" cmpd="sng" algn="ctr">
                <a:noFill/>
                <a:prstDash val="solid"/>
                <a:miter lim="800000"/>
              </a:ln>
              <a:effectLst/>
            </p:spPr>
            <p:txBody>
              <a:bodyPr rtlCol="0" anchor="ctr"/>
              <a:lstStyle/>
              <a:p>
                <a:pPr algn="ctr" defTabSz="582797" fontAlgn="base">
                  <a:lnSpc>
                    <a:spcPct val="90000"/>
                  </a:lnSpc>
                  <a:spcBef>
                    <a:spcPct val="0"/>
                  </a:spcBef>
                  <a:spcAft>
                    <a:spcPct val="0"/>
                  </a:spcAft>
                  <a:defRPr/>
                </a:pPr>
                <a:endParaRPr lang="en-US" sz="1146" kern="0" dirty="0">
                  <a:solidFill>
                    <a:sysClr val="windowText" lastClr="000000"/>
                  </a:solidFill>
                  <a:latin typeface="Segoe UI"/>
                </a:endParaRPr>
              </a:p>
            </p:txBody>
          </p:sp>
          <p:sp>
            <p:nvSpPr>
              <p:cNvPr id="91" name="Freeform 28"/>
              <p:cNvSpPr/>
              <p:nvPr/>
            </p:nvSpPr>
            <p:spPr>
              <a:xfrm>
                <a:off x="2227569" y="3062906"/>
                <a:ext cx="2459298" cy="2459280"/>
              </a:xfrm>
              <a:custGeom>
                <a:avLst/>
                <a:gdLst>
                  <a:gd name="connsiteX0" fmla="*/ 1229648 w 2459298"/>
                  <a:gd name="connsiteY0" fmla="*/ 274120 h 2459280"/>
                  <a:gd name="connsiteX1" fmla="*/ 270199 w 2459298"/>
                  <a:gd name="connsiteY1" fmla="*/ 1229640 h 2459280"/>
                  <a:gd name="connsiteX2" fmla="*/ 1229648 w 2459298"/>
                  <a:gd name="connsiteY2" fmla="*/ 2185160 h 2459280"/>
                  <a:gd name="connsiteX3" fmla="*/ 2189097 w 2459298"/>
                  <a:gd name="connsiteY3" fmla="*/ 1229640 h 2459280"/>
                  <a:gd name="connsiteX4" fmla="*/ 1229648 w 2459298"/>
                  <a:gd name="connsiteY4" fmla="*/ 274120 h 2459280"/>
                  <a:gd name="connsiteX5" fmla="*/ 1229649 w 2459298"/>
                  <a:gd name="connsiteY5" fmla="*/ 0 h 2459280"/>
                  <a:gd name="connsiteX6" fmla="*/ 2459298 w 2459298"/>
                  <a:gd name="connsiteY6" fmla="*/ 1229640 h 2459280"/>
                  <a:gd name="connsiteX7" fmla="*/ 1229649 w 2459298"/>
                  <a:gd name="connsiteY7" fmla="*/ 2459280 h 2459280"/>
                  <a:gd name="connsiteX8" fmla="*/ 0 w 2459298"/>
                  <a:gd name="connsiteY8" fmla="*/ 1229640 h 2459280"/>
                  <a:gd name="connsiteX9" fmla="*/ 1229649 w 2459298"/>
                  <a:gd name="connsiteY9" fmla="*/ 0 h 245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98" h="2459280">
                    <a:moveTo>
                      <a:pt x="1229648" y="274120"/>
                    </a:moveTo>
                    <a:cubicBezTo>
                      <a:pt x="699759" y="274120"/>
                      <a:pt x="270199" y="701921"/>
                      <a:pt x="270199" y="1229640"/>
                    </a:cubicBezTo>
                    <a:cubicBezTo>
                      <a:pt x="270199" y="1757359"/>
                      <a:pt x="699759" y="2185160"/>
                      <a:pt x="1229648" y="2185160"/>
                    </a:cubicBezTo>
                    <a:cubicBezTo>
                      <a:pt x="1759537" y="2185160"/>
                      <a:pt x="2189097" y="1757359"/>
                      <a:pt x="2189097" y="1229640"/>
                    </a:cubicBezTo>
                    <a:cubicBezTo>
                      <a:pt x="2189097" y="701921"/>
                      <a:pt x="1759537" y="274120"/>
                      <a:pt x="1229648" y="274120"/>
                    </a:cubicBezTo>
                    <a:close/>
                    <a:moveTo>
                      <a:pt x="1229649" y="0"/>
                    </a:moveTo>
                    <a:cubicBezTo>
                      <a:pt x="1908765" y="0"/>
                      <a:pt x="2459298" y="550529"/>
                      <a:pt x="2459298" y="1229640"/>
                    </a:cubicBezTo>
                    <a:cubicBezTo>
                      <a:pt x="2459298" y="1908751"/>
                      <a:pt x="1908765" y="2459280"/>
                      <a:pt x="1229649" y="2459280"/>
                    </a:cubicBezTo>
                    <a:cubicBezTo>
                      <a:pt x="550533" y="2459280"/>
                      <a:pt x="0" y="1908751"/>
                      <a:pt x="0" y="1229640"/>
                    </a:cubicBezTo>
                    <a:cubicBezTo>
                      <a:pt x="0" y="550529"/>
                      <a:pt x="550533" y="0"/>
                      <a:pt x="1229649" y="0"/>
                    </a:cubicBezTo>
                    <a:close/>
                  </a:path>
                </a:pathLst>
              </a:custGeom>
              <a:solidFill>
                <a:srgbClr val="FFFFFF"/>
              </a:solidFill>
              <a:ln w="12700" cap="flat" cmpd="sng" algn="ctr">
                <a:noFill/>
                <a:prstDash val="solid"/>
                <a:miter lim="800000"/>
              </a:ln>
              <a:effectLst/>
            </p:spPr>
            <p:txBody>
              <a:bodyPr wrap="square" rtlCol="0" anchor="ctr">
                <a:noAutofit/>
              </a:bodyPr>
              <a:lstStyle/>
              <a:p>
                <a:pPr algn="ctr" defTabSz="582797" fontAlgn="base">
                  <a:lnSpc>
                    <a:spcPct val="90000"/>
                  </a:lnSpc>
                  <a:spcBef>
                    <a:spcPct val="0"/>
                  </a:spcBef>
                  <a:spcAft>
                    <a:spcPct val="0"/>
                  </a:spcAft>
                  <a:defRPr/>
                </a:pPr>
                <a:endParaRPr lang="en-US" sz="1146" kern="0" dirty="0">
                  <a:solidFill>
                    <a:sysClr val="windowText" lastClr="000000"/>
                  </a:solidFill>
                  <a:latin typeface="Segoe UI"/>
                </a:endParaRPr>
              </a:p>
            </p:txBody>
          </p:sp>
        </p:grpSp>
        <p:sp>
          <p:nvSpPr>
            <p:cNvPr id="89" name="Freeform: Shape 88"/>
            <p:cNvSpPr/>
            <p:nvPr/>
          </p:nvSpPr>
          <p:spPr>
            <a:xfrm>
              <a:off x="8051401" y="2259630"/>
              <a:ext cx="110282" cy="218182"/>
            </a:xfrm>
            <a:custGeom>
              <a:avLst/>
              <a:gdLst/>
              <a:ahLst/>
              <a:cxnLst/>
              <a:rect l="l" t="t" r="r" b="b"/>
              <a:pathLst>
                <a:path w="110282" h="218182">
                  <a:moveTo>
                    <a:pt x="72926" y="0"/>
                  </a:moveTo>
                  <a:lnTo>
                    <a:pt x="110282" y="0"/>
                  </a:lnTo>
                  <a:lnTo>
                    <a:pt x="110282" y="218182"/>
                  </a:lnTo>
                  <a:lnTo>
                    <a:pt x="46881" y="218182"/>
                  </a:lnTo>
                  <a:lnTo>
                    <a:pt x="46881" y="64591"/>
                  </a:lnTo>
                  <a:cubicBezTo>
                    <a:pt x="39936" y="68659"/>
                    <a:pt x="32743" y="71760"/>
                    <a:pt x="25301" y="73893"/>
                  </a:cubicBezTo>
                  <a:cubicBezTo>
                    <a:pt x="17860" y="76026"/>
                    <a:pt x="9426" y="77589"/>
                    <a:pt x="0" y="78581"/>
                  </a:cubicBezTo>
                  <a:lnTo>
                    <a:pt x="0" y="30956"/>
                  </a:lnTo>
                  <a:cubicBezTo>
                    <a:pt x="13395" y="28674"/>
                    <a:pt x="25872" y="25077"/>
                    <a:pt x="37431" y="20166"/>
                  </a:cubicBezTo>
                  <a:cubicBezTo>
                    <a:pt x="48990" y="15254"/>
                    <a:pt x="60822" y="8532"/>
                    <a:pt x="72926" y="0"/>
                  </a:cubicBezTo>
                  <a:close/>
                </a:path>
              </a:pathLst>
            </a:custGeom>
            <a:solidFill>
              <a:srgbClr val="FFFFFF"/>
            </a:solidFill>
            <a:ln w="12700" cap="flat" cmpd="sng" algn="ctr">
              <a:noFill/>
              <a:prstDash val="solid"/>
              <a:miter lim="800000"/>
            </a:ln>
            <a:effectLst/>
          </p:spPr>
          <p:txBody>
            <a:bodyPr rtlCol="0" anchor="ctr"/>
            <a:lstStyle/>
            <a:p>
              <a:pPr algn="ctr" defTabSz="931684" fontAlgn="base">
                <a:lnSpc>
                  <a:spcPct val="90000"/>
                </a:lnSpc>
                <a:spcBef>
                  <a:spcPct val="0"/>
                </a:spcBef>
                <a:spcAft>
                  <a:spcPct val="0"/>
                </a:spcAft>
                <a:defRPr/>
              </a:pPr>
              <a:endParaRPr lang="en-US" sz="1146" kern="0" dirty="0">
                <a:solidFill>
                  <a:srgbClr val="FFFFFF"/>
                </a:solidFill>
                <a:latin typeface="Segoe UI"/>
              </a:endParaRPr>
            </a:p>
          </p:txBody>
        </p:sp>
      </p:grpSp>
      <p:sp>
        <p:nvSpPr>
          <p:cNvPr id="94" name="TextBox 93"/>
          <p:cNvSpPr txBox="1"/>
          <p:nvPr/>
        </p:nvSpPr>
        <p:spPr>
          <a:xfrm>
            <a:off x="896956" y="5484330"/>
            <a:ext cx="1090436" cy="436109"/>
          </a:xfrm>
          <a:prstGeom prst="rect">
            <a:avLst/>
          </a:prstGeom>
          <a:noFill/>
        </p:spPr>
        <p:txBody>
          <a:bodyPr wrap="square" lIns="186415" tIns="149131" rIns="186415" bIns="149131" rtlCol="0" anchor="b" anchorCtr="0">
            <a:noAutofit/>
          </a:bodyPr>
          <a:lstStyle/>
          <a:p>
            <a:pPr algn="ctr" defTabSz="949677">
              <a:lnSpc>
                <a:spcPct val="90000"/>
              </a:lnSpc>
              <a:spcAft>
                <a:spcPts val="612"/>
              </a:spcAft>
              <a:defRPr/>
            </a:pPr>
            <a:r>
              <a:rPr lang="en-US" sz="1100" b="1" kern="0" dirty="0">
                <a:gradFill>
                  <a:gsLst>
                    <a:gs pos="26630">
                      <a:schemeClr val="tx1"/>
                    </a:gs>
                    <a:gs pos="23000">
                      <a:schemeClr val="tx1"/>
                    </a:gs>
                  </a:gsLst>
                  <a:lin ang="5400000" scaled="0"/>
                </a:gradFill>
                <a:latin typeface="Segoe UI"/>
              </a:rPr>
              <a:t>TPC-E</a:t>
            </a:r>
          </a:p>
        </p:txBody>
      </p:sp>
      <p:sp>
        <p:nvSpPr>
          <p:cNvPr id="138" name="TextBox 137"/>
          <p:cNvSpPr txBox="1"/>
          <p:nvPr/>
        </p:nvSpPr>
        <p:spPr>
          <a:xfrm>
            <a:off x="2653926" y="2994359"/>
            <a:ext cx="2331720" cy="2926080"/>
          </a:xfrm>
          <a:prstGeom prst="rect">
            <a:avLst/>
          </a:prstGeom>
          <a:solidFill>
            <a:schemeClr val="tx1">
              <a:lumMod val="20000"/>
              <a:lumOff val="80000"/>
            </a:schemeClr>
          </a:solidFill>
        </p:spPr>
        <p:txBody>
          <a:bodyPr wrap="square" lIns="182880" tIns="146304" rIns="182880" bIns="146304" rtlCol="0">
            <a:noAutofit/>
          </a:bodyPr>
          <a:lstStyle/>
          <a:p>
            <a:pPr defTabSz="931062">
              <a:lnSpc>
                <a:spcPct val="90000"/>
              </a:lnSpc>
              <a:spcBef>
                <a:spcPts val="300"/>
              </a:spcBef>
            </a:pPr>
            <a:r>
              <a:rPr lang="en-US" sz="1600" b="1" kern="0" dirty="0">
                <a:ln>
                  <a:solidFill>
                    <a:srgbClr val="FFFFFF">
                      <a:alpha val="0"/>
                    </a:srgbClr>
                  </a:solidFill>
                </a:ln>
                <a:gradFill>
                  <a:gsLst>
                    <a:gs pos="26630">
                      <a:schemeClr val="tx1"/>
                    </a:gs>
                    <a:gs pos="23000">
                      <a:schemeClr val="tx1"/>
                    </a:gs>
                  </a:gsLst>
                  <a:lin ang="5400000" scaled="0"/>
                </a:gradFill>
                <a:ea typeface="Segoe UI Black" panose="020B0A02040204020203" pitchFamily="34" charset="0"/>
                <a:cs typeface="Segoe UI Black" panose="020B0A02040204020203" pitchFamily="34" charset="0"/>
              </a:rPr>
              <a:t>7 years in a row</a:t>
            </a:r>
            <a:br>
              <a:rPr lang="en-US" sz="1600" b="1" kern="0" dirty="0">
                <a:ln>
                  <a:solidFill>
                    <a:srgbClr val="FFFFFF">
                      <a:alpha val="0"/>
                    </a:srgbClr>
                  </a:solidFill>
                </a:ln>
                <a:gradFill>
                  <a:gsLst>
                    <a:gs pos="26630">
                      <a:schemeClr val="tx1"/>
                    </a:gs>
                    <a:gs pos="23000">
                      <a:schemeClr val="tx1"/>
                    </a:gs>
                  </a:gsLst>
                  <a:lin ang="5400000" scaled="0"/>
                </a:gradFill>
                <a:ea typeface="Segoe UI Black" panose="020B0A02040204020203" pitchFamily="34" charset="0"/>
                <a:cs typeface="Segoe UI Black" panose="020B0A02040204020203" pitchFamily="34" charset="0"/>
              </a:rPr>
            </a:br>
            <a:r>
              <a:rPr lang="en-US" sz="1200" b="1" kern="0" dirty="0">
                <a:ln>
                  <a:solidFill>
                    <a:srgbClr val="FFFFFF">
                      <a:alpha val="0"/>
                    </a:srgbClr>
                  </a:solidFill>
                </a:ln>
                <a:gradFill>
                  <a:gsLst>
                    <a:gs pos="26630">
                      <a:schemeClr val="tx1"/>
                    </a:gs>
                    <a:gs pos="23000">
                      <a:schemeClr val="tx1"/>
                    </a:gs>
                  </a:gsLst>
                  <a:lin ang="5400000" scaled="0"/>
                </a:gradFill>
                <a:ea typeface="Segoe UI Black" panose="020B0A02040204020203" pitchFamily="34" charset="0"/>
                <a:cs typeface="Segoe UI Black" panose="020B0A02040204020203" pitchFamily="34" charset="0"/>
              </a:rPr>
              <a:t>least vulnerable</a:t>
            </a:r>
            <a:endParaRPr lang="en-US" sz="1200" b="1" dirty="0">
              <a:ln>
                <a:solidFill>
                  <a:srgbClr val="FFFFFF">
                    <a:alpha val="0"/>
                  </a:srgbClr>
                </a:solidFill>
              </a:ln>
              <a:gradFill>
                <a:gsLst>
                  <a:gs pos="26630">
                    <a:schemeClr val="tx1"/>
                  </a:gs>
                  <a:gs pos="23000">
                    <a:schemeClr val="tx1"/>
                  </a:gs>
                </a:gsLst>
                <a:lin ang="5400000" scaled="0"/>
              </a:gradFill>
              <a:ea typeface="Segoe UI Black" panose="020B0A02040204020203" pitchFamily="34" charset="0"/>
              <a:cs typeface="Segoe UI Black" panose="020B0A02040204020203" pitchFamily="34" charset="0"/>
            </a:endParaRPr>
          </a:p>
        </p:txBody>
      </p:sp>
      <p:graphicFrame>
        <p:nvGraphicFramePr>
          <p:cNvPr id="139" name="Chart 138"/>
          <p:cNvGraphicFramePr/>
          <p:nvPr>
            <p:extLst/>
          </p:nvPr>
        </p:nvGraphicFramePr>
        <p:xfrm>
          <a:off x="2653926" y="3549970"/>
          <a:ext cx="2319901" cy="2187653"/>
        </p:xfrm>
        <a:graphic>
          <a:graphicData uri="http://schemas.openxmlformats.org/drawingml/2006/chart">
            <c:chart xmlns:c="http://schemas.openxmlformats.org/drawingml/2006/chart" xmlns:r="http://schemas.openxmlformats.org/officeDocument/2006/relationships" r:id="rId3"/>
          </a:graphicData>
        </a:graphic>
      </p:graphicFrame>
      <p:sp>
        <p:nvSpPr>
          <p:cNvPr id="136" name="Rectangle 135"/>
          <p:cNvSpPr/>
          <p:nvPr/>
        </p:nvSpPr>
        <p:spPr bwMode="auto">
          <a:xfrm>
            <a:off x="2914511" y="5646101"/>
            <a:ext cx="394990" cy="83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50481">
              <a:lnSpc>
                <a:spcPct val="90000"/>
              </a:lnSpc>
            </a:pPr>
            <a:r>
              <a:rPr lang="en-US" sz="600" dirty="0">
                <a:gradFill>
                  <a:gsLst>
                    <a:gs pos="71196">
                      <a:schemeClr val="accent4"/>
                    </a:gs>
                    <a:gs pos="79000">
                      <a:schemeClr val="accent4"/>
                    </a:gs>
                  </a:gsLst>
                  <a:lin ang="5400000" scaled="0"/>
                </a:gradFill>
                <a:latin typeface="Segoe UI"/>
                <a:ea typeface="Segoe UI" pitchFamily="34" charset="0"/>
                <a:cs typeface="Segoe UI" pitchFamily="34" charset="0"/>
              </a:rPr>
              <a:t>SQL Server</a:t>
            </a:r>
          </a:p>
        </p:txBody>
      </p:sp>
      <p:sp>
        <p:nvSpPr>
          <p:cNvPr id="137" name="Rectangle 136"/>
          <p:cNvSpPr/>
          <p:nvPr/>
        </p:nvSpPr>
        <p:spPr bwMode="auto">
          <a:xfrm>
            <a:off x="2811732" y="5660219"/>
            <a:ext cx="54864" cy="548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349522" indent="-349522" algn="ctr" defTabSz="950481">
              <a:lnSpc>
                <a:spcPct val="90000"/>
              </a:lnSpc>
              <a:buFont typeface="Wingdings 3" panose="05040102010807070707" pitchFamily="18" charset="2"/>
              <a:buChar char="Æ"/>
            </a:pPr>
            <a:endParaRPr lang="en-US" sz="2040" b="1" dirty="0">
              <a:solidFill>
                <a:srgbClr val="FFFFFF"/>
              </a:solidFill>
              <a:latin typeface="Segoe UI Light"/>
              <a:ea typeface="Segoe UI" pitchFamily="34" charset="0"/>
              <a:cs typeface="Segoe UI" pitchFamily="34" charset="0"/>
            </a:endParaRPr>
          </a:p>
        </p:txBody>
      </p:sp>
      <p:sp>
        <p:nvSpPr>
          <p:cNvPr id="134" name="Rectangle 133"/>
          <p:cNvSpPr/>
          <p:nvPr/>
        </p:nvSpPr>
        <p:spPr bwMode="auto">
          <a:xfrm>
            <a:off x="3505263" y="5646101"/>
            <a:ext cx="235838" cy="83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50481">
              <a:lnSpc>
                <a:spcPct val="90000"/>
              </a:lnSpc>
            </a:pPr>
            <a:r>
              <a:rPr lang="en-US" sz="600" dirty="0">
                <a:gradFill>
                  <a:gsLst>
                    <a:gs pos="26630">
                      <a:srgbClr val="C00000"/>
                    </a:gs>
                    <a:gs pos="20000">
                      <a:srgbClr val="C00000"/>
                    </a:gs>
                  </a:gsLst>
                  <a:lin ang="5400000" scaled="0"/>
                </a:gradFill>
                <a:latin typeface="Segoe UI"/>
                <a:ea typeface="Segoe UI" pitchFamily="34" charset="0"/>
                <a:cs typeface="Segoe UI" pitchFamily="34" charset="0"/>
              </a:rPr>
              <a:t>Oracle</a:t>
            </a:r>
          </a:p>
        </p:txBody>
      </p:sp>
      <p:sp>
        <p:nvSpPr>
          <p:cNvPr id="135" name="Rectangle 134"/>
          <p:cNvSpPr/>
          <p:nvPr/>
        </p:nvSpPr>
        <p:spPr bwMode="auto">
          <a:xfrm>
            <a:off x="3402484" y="5660219"/>
            <a:ext cx="54864" cy="5486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349522" indent="-349522" algn="ctr" defTabSz="950481">
              <a:lnSpc>
                <a:spcPct val="90000"/>
              </a:lnSpc>
              <a:buFont typeface="Wingdings 3" panose="05040102010807070707" pitchFamily="18" charset="2"/>
              <a:buChar char="Æ"/>
            </a:pPr>
            <a:endParaRPr lang="en-US" sz="2040" b="1" dirty="0">
              <a:solidFill>
                <a:srgbClr val="A80000"/>
              </a:solidFill>
              <a:latin typeface="Segoe UI Light"/>
              <a:ea typeface="Segoe UI" pitchFamily="34" charset="0"/>
              <a:cs typeface="Segoe UI" pitchFamily="34" charset="0"/>
            </a:endParaRPr>
          </a:p>
        </p:txBody>
      </p:sp>
      <p:sp>
        <p:nvSpPr>
          <p:cNvPr id="131" name="Rectangle 130"/>
          <p:cNvSpPr/>
          <p:nvPr/>
        </p:nvSpPr>
        <p:spPr bwMode="auto">
          <a:xfrm>
            <a:off x="3936865" y="5646101"/>
            <a:ext cx="320800" cy="83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50481">
              <a:lnSpc>
                <a:spcPct val="90000"/>
              </a:lnSpc>
            </a:pPr>
            <a:r>
              <a:rPr lang="en-US" sz="600" dirty="0">
                <a:gradFill>
                  <a:gsLst>
                    <a:gs pos="71196">
                      <a:schemeClr val="tx2"/>
                    </a:gs>
                    <a:gs pos="39674">
                      <a:schemeClr val="tx2"/>
                    </a:gs>
                  </a:gsLst>
                  <a:lin ang="5400000" scaled="0"/>
                </a:gradFill>
                <a:latin typeface="Segoe UI"/>
                <a:ea typeface="Segoe UI" pitchFamily="34" charset="0"/>
                <a:cs typeface="Segoe UI" pitchFamily="34" charset="0"/>
              </a:rPr>
              <a:t>MySQL2</a:t>
            </a:r>
          </a:p>
        </p:txBody>
      </p:sp>
      <p:sp>
        <p:nvSpPr>
          <p:cNvPr id="133" name="Rectangle 132"/>
          <p:cNvSpPr/>
          <p:nvPr/>
        </p:nvSpPr>
        <p:spPr bwMode="auto">
          <a:xfrm>
            <a:off x="3834085" y="5660219"/>
            <a:ext cx="54864" cy="5486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349522" indent="-349522" algn="ctr" defTabSz="950481">
              <a:lnSpc>
                <a:spcPct val="90000"/>
              </a:lnSpc>
              <a:buFont typeface="Wingdings 3" panose="05040102010807070707" pitchFamily="18" charset="2"/>
              <a:buChar char="Æ"/>
            </a:pPr>
            <a:endParaRPr lang="en-US" sz="2040" b="1" dirty="0">
              <a:solidFill>
                <a:srgbClr val="FFFFFF"/>
              </a:solidFill>
              <a:latin typeface="Segoe UI Light"/>
              <a:ea typeface="Segoe UI" pitchFamily="34" charset="0"/>
              <a:cs typeface="Segoe UI" pitchFamily="34" charset="0"/>
            </a:endParaRPr>
          </a:p>
        </p:txBody>
      </p:sp>
      <p:sp>
        <p:nvSpPr>
          <p:cNvPr id="125" name="Rectangle 124"/>
          <p:cNvSpPr/>
          <p:nvPr/>
        </p:nvSpPr>
        <p:spPr bwMode="auto">
          <a:xfrm>
            <a:off x="4453426" y="5646101"/>
            <a:ext cx="400694" cy="83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50481">
              <a:lnSpc>
                <a:spcPct val="90000"/>
              </a:lnSpc>
            </a:pPr>
            <a:r>
              <a:rPr lang="en-US" sz="600" dirty="0">
                <a:gradFill>
                  <a:gsLst>
                    <a:gs pos="2174">
                      <a:schemeClr val="accent2"/>
                    </a:gs>
                    <a:gs pos="11957">
                      <a:schemeClr val="accent2"/>
                    </a:gs>
                  </a:gsLst>
                  <a:lin ang="5400000" scaled="0"/>
                </a:gradFill>
                <a:latin typeface="Segoe UI"/>
                <a:ea typeface="Segoe UI" pitchFamily="34" charset="0"/>
                <a:cs typeface="Segoe UI" pitchFamily="34" charset="0"/>
              </a:rPr>
              <a:t>SAP HANA</a:t>
            </a:r>
          </a:p>
        </p:txBody>
      </p:sp>
      <p:sp>
        <p:nvSpPr>
          <p:cNvPr id="128" name="Rectangle 127"/>
          <p:cNvSpPr/>
          <p:nvPr/>
        </p:nvSpPr>
        <p:spPr bwMode="auto">
          <a:xfrm>
            <a:off x="4350648" y="5660219"/>
            <a:ext cx="54864" cy="5486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349522" indent="-349522" algn="ctr" defTabSz="950481">
              <a:lnSpc>
                <a:spcPct val="90000"/>
              </a:lnSpc>
              <a:buFont typeface="Wingdings 3" panose="05040102010807070707" pitchFamily="18" charset="2"/>
              <a:buChar char="Æ"/>
            </a:pPr>
            <a:endParaRPr lang="en-US" sz="2040" b="1" dirty="0">
              <a:solidFill>
                <a:srgbClr val="FFFFFF"/>
              </a:solidFill>
              <a:latin typeface="Segoe UI Light"/>
              <a:ea typeface="Segoe UI" pitchFamily="34" charset="0"/>
              <a:cs typeface="Segoe UI" pitchFamily="34" charset="0"/>
            </a:endParaRPr>
          </a:p>
        </p:txBody>
      </p:sp>
      <p:grpSp>
        <p:nvGrpSpPr>
          <p:cNvPr id="7" name="Group 6"/>
          <p:cNvGrpSpPr/>
          <p:nvPr/>
        </p:nvGrpSpPr>
        <p:grpSpPr>
          <a:xfrm>
            <a:off x="2989167" y="5008524"/>
            <a:ext cx="1692355" cy="182185"/>
            <a:chOff x="2989167" y="5191391"/>
            <a:chExt cx="1692355" cy="182185"/>
          </a:xfrm>
        </p:grpSpPr>
        <p:sp>
          <p:nvSpPr>
            <p:cNvPr id="98" name="Oval 97"/>
            <p:cNvSpPr/>
            <p:nvPr/>
          </p:nvSpPr>
          <p:spPr bwMode="auto">
            <a:xfrm>
              <a:off x="2989167" y="5267819"/>
              <a:ext cx="108412" cy="105733"/>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a:lnSpc>
                  <a:spcPct val="90000"/>
                </a:lnSpc>
                <a:buFont typeface="Wingdings 3" panose="05040102010807070707" pitchFamily="18" charset="2"/>
                <a:buChar char="Æ"/>
              </a:pPr>
              <a:endParaRPr lang="en-US" sz="2000" b="1" dirty="0">
                <a:solidFill>
                  <a:srgbClr val="C00000"/>
                </a:solidFill>
                <a:latin typeface="Segoe UI Light"/>
                <a:ea typeface="Segoe UI" pitchFamily="34" charset="0"/>
                <a:cs typeface="Segoe UI" pitchFamily="34" charset="0"/>
              </a:endParaRPr>
            </a:p>
          </p:txBody>
        </p:sp>
        <p:sp>
          <p:nvSpPr>
            <p:cNvPr id="99" name="Oval 98"/>
            <p:cNvSpPr/>
            <p:nvPr/>
          </p:nvSpPr>
          <p:spPr bwMode="auto">
            <a:xfrm>
              <a:off x="3254028" y="5247693"/>
              <a:ext cx="108412" cy="105733"/>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a:lnSpc>
                  <a:spcPct val="90000"/>
                </a:lnSpc>
                <a:buFont typeface="Wingdings 3" panose="05040102010807070707" pitchFamily="18" charset="2"/>
                <a:buChar char="Æ"/>
              </a:pPr>
              <a:endParaRPr lang="en-US" sz="2000" b="1" dirty="0">
                <a:solidFill>
                  <a:srgbClr val="0078D7"/>
                </a:solidFill>
                <a:latin typeface="Segoe UI Light"/>
                <a:ea typeface="Segoe UI" pitchFamily="34" charset="0"/>
                <a:cs typeface="Segoe UI" pitchFamily="34" charset="0"/>
              </a:endParaRPr>
            </a:p>
          </p:txBody>
        </p:sp>
        <p:sp>
          <p:nvSpPr>
            <p:cNvPr id="100" name="Oval 99"/>
            <p:cNvSpPr/>
            <p:nvPr/>
          </p:nvSpPr>
          <p:spPr bwMode="auto">
            <a:xfrm>
              <a:off x="3516497" y="5191391"/>
              <a:ext cx="108412" cy="105733"/>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a:lnSpc>
                  <a:spcPct val="90000"/>
                </a:lnSpc>
                <a:buFont typeface="Wingdings 3" panose="05040102010807070707" pitchFamily="18" charset="2"/>
                <a:buChar char="Æ"/>
              </a:pPr>
              <a:endParaRPr lang="en-US" sz="2000" b="1" dirty="0">
                <a:solidFill>
                  <a:srgbClr val="FFFFFF"/>
                </a:solidFill>
                <a:latin typeface="Segoe UI Light"/>
                <a:ea typeface="Segoe UI" pitchFamily="34" charset="0"/>
                <a:cs typeface="Segoe UI" pitchFamily="34" charset="0"/>
              </a:endParaRPr>
            </a:p>
          </p:txBody>
        </p:sp>
        <p:sp>
          <p:nvSpPr>
            <p:cNvPr id="101" name="Oval 100"/>
            <p:cNvSpPr/>
            <p:nvPr/>
          </p:nvSpPr>
          <p:spPr bwMode="auto">
            <a:xfrm>
              <a:off x="3781745" y="5265462"/>
              <a:ext cx="108412" cy="105733"/>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a:lnSpc>
                  <a:spcPct val="90000"/>
                </a:lnSpc>
                <a:buFont typeface="Wingdings 3" panose="05040102010807070707" pitchFamily="18" charset="2"/>
                <a:buChar char="Æ"/>
              </a:pPr>
              <a:endParaRPr lang="en-US" sz="2000" b="1" dirty="0">
                <a:solidFill>
                  <a:srgbClr val="FFFFFF"/>
                </a:solidFill>
                <a:latin typeface="Segoe UI Light"/>
                <a:ea typeface="Segoe UI" pitchFamily="34" charset="0"/>
                <a:cs typeface="Segoe UI" pitchFamily="34" charset="0"/>
              </a:endParaRPr>
            </a:p>
          </p:txBody>
        </p:sp>
        <p:sp>
          <p:nvSpPr>
            <p:cNvPr id="102" name="Oval 101"/>
            <p:cNvSpPr/>
            <p:nvPr/>
          </p:nvSpPr>
          <p:spPr bwMode="auto">
            <a:xfrm>
              <a:off x="4043399" y="5266664"/>
              <a:ext cx="108412" cy="105733"/>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a:lnSpc>
                  <a:spcPct val="90000"/>
                </a:lnSpc>
                <a:buFont typeface="Wingdings 3" panose="05040102010807070707" pitchFamily="18" charset="2"/>
                <a:buChar char="Æ"/>
              </a:pPr>
              <a:endParaRPr lang="en-US" sz="2000" b="1" dirty="0">
                <a:solidFill>
                  <a:srgbClr val="FFFFFF"/>
                </a:solidFill>
                <a:latin typeface="Segoe UI Light"/>
                <a:ea typeface="Segoe UI" pitchFamily="34" charset="0"/>
                <a:cs typeface="Segoe UI" pitchFamily="34" charset="0"/>
              </a:endParaRPr>
            </a:p>
          </p:txBody>
        </p:sp>
        <p:sp>
          <p:nvSpPr>
            <p:cNvPr id="103" name="Oval 102"/>
            <p:cNvSpPr/>
            <p:nvPr/>
          </p:nvSpPr>
          <p:spPr bwMode="auto">
            <a:xfrm>
              <a:off x="4308984" y="5208986"/>
              <a:ext cx="108412" cy="105733"/>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a:lnSpc>
                  <a:spcPct val="90000"/>
                </a:lnSpc>
                <a:buFont typeface="Wingdings 3" panose="05040102010807070707" pitchFamily="18" charset="2"/>
                <a:buChar char="Æ"/>
              </a:pPr>
              <a:endParaRPr lang="en-US" sz="2000" b="1" dirty="0">
                <a:solidFill>
                  <a:srgbClr val="FFFFFF"/>
                </a:solidFill>
                <a:latin typeface="Segoe UI Light"/>
                <a:ea typeface="Segoe UI" pitchFamily="34" charset="0"/>
                <a:cs typeface="Segoe UI" pitchFamily="34" charset="0"/>
              </a:endParaRPr>
            </a:p>
          </p:txBody>
        </p:sp>
        <p:sp>
          <p:nvSpPr>
            <p:cNvPr id="108" name="Oval 107"/>
            <p:cNvSpPr/>
            <p:nvPr/>
          </p:nvSpPr>
          <p:spPr bwMode="auto">
            <a:xfrm>
              <a:off x="4573110" y="5267843"/>
              <a:ext cx="108412" cy="105733"/>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a:lnSpc>
                  <a:spcPct val="90000"/>
                </a:lnSpc>
                <a:buFont typeface="Wingdings 3" panose="05040102010807070707" pitchFamily="18" charset="2"/>
                <a:buChar char="Æ"/>
              </a:pPr>
              <a:endParaRPr lang="en-US" sz="2000" b="1" dirty="0">
                <a:solidFill>
                  <a:srgbClr val="FFFFFF"/>
                </a:solidFill>
                <a:latin typeface="Segoe UI Light"/>
                <a:ea typeface="Segoe UI" pitchFamily="34" charset="0"/>
                <a:cs typeface="Segoe UI" pitchFamily="34" charset="0"/>
              </a:endParaRPr>
            </a:p>
          </p:txBody>
        </p:sp>
      </p:grpSp>
      <p:grpSp>
        <p:nvGrpSpPr>
          <p:cNvPr id="140" name="Group 139"/>
          <p:cNvGrpSpPr/>
          <p:nvPr/>
        </p:nvGrpSpPr>
        <p:grpSpPr>
          <a:xfrm>
            <a:off x="10351992" y="3985662"/>
            <a:ext cx="1246982" cy="1316268"/>
            <a:chOff x="10376763" y="1399728"/>
            <a:chExt cx="743900" cy="785233"/>
          </a:xfrm>
        </p:grpSpPr>
        <p:sp>
          <p:nvSpPr>
            <p:cNvPr id="141" name="Freeform 84"/>
            <p:cNvSpPr>
              <a:spLocks noChangeAspect="1"/>
            </p:cNvSpPr>
            <p:nvPr/>
          </p:nvSpPr>
          <p:spPr bwMode="auto">
            <a:xfrm>
              <a:off x="10574879" y="1399728"/>
              <a:ext cx="545784" cy="34565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dirty="0">
                <a:solidFill>
                  <a:srgbClr val="FFFFFF"/>
                </a:solidFill>
                <a:latin typeface="Segoe UI Light"/>
                <a:ea typeface="Segoe UI" pitchFamily="34" charset="0"/>
                <a:cs typeface="Segoe UI" pitchFamily="34" charset="0"/>
              </a:endParaRPr>
            </a:p>
          </p:txBody>
        </p:sp>
        <p:grpSp>
          <p:nvGrpSpPr>
            <p:cNvPr id="142" name="Group 141"/>
            <p:cNvGrpSpPr/>
            <p:nvPr/>
          </p:nvGrpSpPr>
          <p:grpSpPr>
            <a:xfrm>
              <a:off x="10376763" y="1615020"/>
              <a:ext cx="435384" cy="569941"/>
              <a:chOff x="10376763" y="1615020"/>
              <a:chExt cx="435384" cy="569941"/>
            </a:xfrm>
          </p:grpSpPr>
          <p:sp>
            <p:nvSpPr>
              <p:cNvPr id="144" name="Rectangle 143"/>
              <p:cNvSpPr/>
              <p:nvPr/>
            </p:nvSpPr>
            <p:spPr bwMode="auto">
              <a:xfrm>
                <a:off x="10427368" y="1710519"/>
                <a:ext cx="333997" cy="3492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Freeform 88"/>
              <p:cNvSpPr>
                <a:spLocks noChangeArrowheads="1"/>
              </p:cNvSpPr>
              <p:nvPr/>
            </p:nvSpPr>
            <p:spPr bwMode="auto">
              <a:xfrm>
                <a:off x="10376763" y="1615020"/>
                <a:ext cx="435384" cy="569941"/>
              </a:xfrm>
              <a:custGeom>
                <a:avLst/>
                <a:gdLst>
                  <a:gd name="connsiteX0" fmla="*/ 120917 w 890224"/>
                  <a:gd name="connsiteY0" fmla="*/ 792088 h 1165351"/>
                  <a:gd name="connsiteX1" fmla="*/ 120917 w 890224"/>
                  <a:gd name="connsiteY1" fmla="*/ 897233 h 1165351"/>
                  <a:gd name="connsiteX2" fmla="*/ 772813 w 890224"/>
                  <a:gd name="connsiteY2" fmla="*/ 897233 h 1165351"/>
                  <a:gd name="connsiteX3" fmla="*/ 772813 w 890224"/>
                  <a:gd name="connsiteY3" fmla="*/ 792088 h 1165351"/>
                  <a:gd name="connsiteX4" fmla="*/ 120917 w 890224"/>
                  <a:gd name="connsiteY4" fmla="*/ 611589 h 1165351"/>
                  <a:gd name="connsiteX5" fmla="*/ 120917 w 890224"/>
                  <a:gd name="connsiteY5" fmla="*/ 716734 h 1165351"/>
                  <a:gd name="connsiteX6" fmla="*/ 772813 w 890224"/>
                  <a:gd name="connsiteY6" fmla="*/ 716734 h 1165351"/>
                  <a:gd name="connsiteX7" fmla="*/ 772813 w 890224"/>
                  <a:gd name="connsiteY7" fmla="*/ 611589 h 1165351"/>
                  <a:gd name="connsiteX8" fmla="*/ 120917 w 890224"/>
                  <a:gd name="connsiteY8" fmla="*/ 429339 h 1165351"/>
                  <a:gd name="connsiteX9" fmla="*/ 120917 w 890224"/>
                  <a:gd name="connsiteY9" fmla="*/ 532732 h 1165351"/>
                  <a:gd name="connsiteX10" fmla="*/ 772813 w 890224"/>
                  <a:gd name="connsiteY10" fmla="*/ 532732 h 1165351"/>
                  <a:gd name="connsiteX11" fmla="*/ 772813 w 890224"/>
                  <a:gd name="connsiteY11" fmla="*/ 429339 h 1165351"/>
                  <a:gd name="connsiteX12" fmla="*/ 120917 w 890224"/>
                  <a:gd name="connsiteY12" fmla="*/ 247088 h 1165351"/>
                  <a:gd name="connsiteX13" fmla="*/ 120917 w 890224"/>
                  <a:gd name="connsiteY13" fmla="*/ 350481 h 1165351"/>
                  <a:gd name="connsiteX14" fmla="*/ 772813 w 890224"/>
                  <a:gd name="connsiteY14" fmla="*/ 350481 h 1165351"/>
                  <a:gd name="connsiteX15" fmla="*/ 772813 w 890224"/>
                  <a:gd name="connsiteY15" fmla="*/ 247088 h 1165351"/>
                  <a:gd name="connsiteX16" fmla="*/ 171736 w 890224"/>
                  <a:gd name="connsiteY16" fmla="*/ 0 h 1165351"/>
                  <a:gd name="connsiteX17" fmla="*/ 485417 w 890224"/>
                  <a:gd name="connsiteY17" fmla="*/ 0 h 1165351"/>
                  <a:gd name="connsiteX18" fmla="*/ 485417 w 890224"/>
                  <a:gd name="connsiteY18" fmla="*/ 124421 h 1165351"/>
                  <a:gd name="connsiteX19" fmla="*/ 890224 w 890224"/>
                  <a:gd name="connsiteY19" fmla="*/ 124421 h 1165351"/>
                  <a:gd name="connsiteX20" fmla="*/ 890224 w 890224"/>
                  <a:gd name="connsiteY20" fmla="*/ 155964 h 1165351"/>
                  <a:gd name="connsiteX21" fmla="*/ 849919 w 890224"/>
                  <a:gd name="connsiteY21" fmla="*/ 155964 h 1165351"/>
                  <a:gd name="connsiteX22" fmla="*/ 849919 w 890224"/>
                  <a:gd name="connsiteY22" fmla="*/ 1165351 h 1165351"/>
                  <a:gd name="connsiteX23" fmla="*/ 408311 w 890224"/>
                  <a:gd name="connsiteY23" fmla="*/ 1165351 h 1165351"/>
                  <a:gd name="connsiteX24" fmla="*/ 408311 w 890224"/>
                  <a:gd name="connsiteY24" fmla="*/ 962071 h 1165351"/>
                  <a:gd name="connsiteX25" fmla="*/ 301415 w 890224"/>
                  <a:gd name="connsiteY25" fmla="*/ 962071 h 1165351"/>
                  <a:gd name="connsiteX26" fmla="*/ 301415 w 890224"/>
                  <a:gd name="connsiteY26" fmla="*/ 1165351 h 1165351"/>
                  <a:gd name="connsiteX27" fmla="*/ 38554 w 890224"/>
                  <a:gd name="connsiteY27" fmla="*/ 1165351 h 1165351"/>
                  <a:gd name="connsiteX28" fmla="*/ 38554 w 890224"/>
                  <a:gd name="connsiteY28" fmla="*/ 155964 h 1165351"/>
                  <a:gd name="connsiteX29" fmla="*/ 0 w 890224"/>
                  <a:gd name="connsiteY29" fmla="*/ 155964 h 1165351"/>
                  <a:gd name="connsiteX30" fmla="*/ 0 w 890224"/>
                  <a:gd name="connsiteY30" fmla="*/ 124421 h 1165351"/>
                  <a:gd name="connsiteX31" fmla="*/ 171736 w 890224"/>
                  <a:gd name="connsiteY31" fmla="*/ 124421 h 11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90224" h="1165351">
                    <a:moveTo>
                      <a:pt x="120917" y="792088"/>
                    </a:moveTo>
                    <a:lnTo>
                      <a:pt x="120917" y="897233"/>
                    </a:lnTo>
                    <a:lnTo>
                      <a:pt x="772813" y="897233"/>
                    </a:lnTo>
                    <a:lnTo>
                      <a:pt x="772813" y="792088"/>
                    </a:lnTo>
                    <a:close/>
                    <a:moveTo>
                      <a:pt x="120917" y="611589"/>
                    </a:moveTo>
                    <a:lnTo>
                      <a:pt x="120917" y="716734"/>
                    </a:lnTo>
                    <a:lnTo>
                      <a:pt x="772813" y="716734"/>
                    </a:lnTo>
                    <a:lnTo>
                      <a:pt x="772813" y="611589"/>
                    </a:lnTo>
                    <a:close/>
                    <a:moveTo>
                      <a:pt x="120917" y="429339"/>
                    </a:moveTo>
                    <a:lnTo>
                      <a:pt x="120917" y="532732"/>
                    </a:lnTo>
                    <a:lnTo>
                      <a:pt x="772813" y="532732"/>
                    </a:lnTo>
                    <a:lnTo>
                      <a:pt x="772813" y="429339"/>
                    </a:lnTo>
                    <a:close/>
                    <a:moveTo>
                      <a:pt x="120917" y="247088"/>
                    </a:moveTo>
                    <a:lnTo>
                      <a:pt x="120917" y="350481"/>
                    </a:lnTo>
                    <a:lnTo>
                      <a:pt x="772813" y="350481"/>
                    </a:lnTo>
                    <a:lnTo>
                      <a:pt x="772813" y="247088"/>
                    </a:lnTo>
                    <a:close/>
                    <a:moveTo>
                      <a:pt x="171736" y="0"/>
                    </a:moveTo>
                    <a:lnTo>
                      <a:pt x="485417" y="0"/>
                    </a:lnTo>
                    <a:lnTo>
                      <a:pt x="485417" y="124421"/>
                    </a:lnTo>
                    <a:lnTo>
                      <a:pt x="890224" y="124421"/>
                    </a:lnTo>
                    <a:lnTo>
                      <a:pt x="890224" y="155964"/>
                    </a:lnTo>
                    <a:lnTo>
                      <a:pt x="849919" y="155964"/>
                    </a:lnTo>
                    <a:lnTo>
                      <a:pt x="849919" y="1165351"/>
                    </a:lnTo>
                    <a:lnTo>
                      <a:pt x="408311" y="1165351"/>
                    </a:lnTo>
                    <a:lnTo>
                      <a:pt x="408311" y="962071"/>
                    </a:lnTo>
                    <a:lnTo>
                      <a:pt x="301415" y="962071"/>
                    </a:lnTo>
                    <a:lnTo>
                      <a:pt x="301415" y="1165351"/>
                    </a:lnTo>
                    <a:lnTo>
                      <a:pt x="38554" y="1165351"/>
                    </a:lnTo>
                    <a:lnTo>
                      <a:pt x="38554" y="155964"/>
                    </a:lnTo>
                    <a:lnTo>
                      <a:pt x="0" y="155964"/>
                    </a:lnTo>
                    <a:lnTo>
                      <a:pt x="0" y="124421"/>
                    </a:lnTo>
                    <a:lnTo>
                      <a:pt x="171736" y="124421"/>
                    </a:lnTo>
                    <a:close/>
                  </a:path>
                </a:pathLst>
              </a:custGeom>
              <a:solidFill>
                <a:schemeClr val="tx2"/>
              </a:solidFill>
              <a:ln>
                <a:noFill/>
              </a:ln>
            </p:spPr>
            <p:txBody>
              <a:bodyPr vert="horz" wrap="square" lIns="91427" tIns="45713" rIns="91427" bIns="45713" numCol="1" anchor="t" anchorCtr="0" compatLnSpc="1">
                <a:prstTxWarp prst="textNoShape">
                  <a:avLst/>
                </a:prstTxWarp>
                <a:noAutofit/>
              </a:bodyPr>
              <a:lstStyle/>
              <a:p>
                <a:pPr defTabSz="931684" fontAlgn="base">
                  <a:lnSpc>
                    <a:spcPct val="90000"/>
                  </a:lnSpc>
                  <a:spcBef>
                    <a:spcPct val="0"/>
                  </a:spcBef>
                  <a:spcAft>
                    <a:spcPct val="0"/>
                  </a:spcAft>
                  <a:defRPr/>
                </a:pPr>
                <a:endParaRPr lang="en-US" sz="2400" dirty="0">
                  <a:solidFill>
                    <a:srgbClr val="000000"/>
                  </a:solidFill>
                  <a:latin typeface="Segoe UI"/>
                </a:endParaRPr>
              </a:p>
            </p:txBody>
          </p:sp>
        </p:grpSp>
        <p:sp>
          <p:nvSpPr>
            <p:cNvPr id="143" name="Freeform 123"/>
            <p:cNvSpPr>
              <a:spLocks noChangeAspect="1" noEditPoints="1"/>
            </p:cNvSpPr>
            <p:nvPr/>
          </p:nvSpPr>
          <p:spPr bwMode="black">
            <a:xfrm>
              <a:off x="10828319" y="1787490"/>
              <a:ext cx="171201" cy="177786"/>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chemeClr val="accent2"/>
            </a:solidFill>
            <a:ln>
              <a:noFill/>
            </a:ln>
            <a:extLst/>
          </p:spPr>
          <p:txBody>
            <a:bodyPr vert="horz" wrap="square" lIns="93264" tIns="46632" rIns="93264" bIns="46632" numCol="1" anchor="t" anchorCtr="0" compatLnSpc="1">
              <a:prstTxWarp prst="textNoShape">
                <a:avLst/>
              </a:prstTxWarp>
            </a:bodyPr>
            <a:lstStyle/>
            <a:p>
              <a:pPr defTabSz="932563">
                <a:lnSpc>
                  <a:spcPct val="90000"/>
                </a:lnSpc>
                <a:defRPr/>
              </a:pPr>
              <a:endParaRPr lang="en-US" dirty="0">
                <a:solidFill>
                  <a:srgbClr val="000000"/>
                </a:solidFill>
                <a:latin typeface="Segoe UI"/>
              </a:endParaRPr>
            </a:p>
          </p:txBody>
        </p:sp>
      </p:grpSp>
      <p:grpSp>
        <p:nvGrpSpPr>
          <p:cNvPr id="8" name="Group 7"/>
          <p:cNvGrpSpPr/>
          <p:nvPr/>
        </p:nvGrpSpPr>
        <p:grpSpPr>
          <a:xfrm>
            <a:off x="8047927" y="3760130"/>
            <a:ext cx="1114432" cy="1633560"/>
            <a:chOff x="8047927" y="3835047"/>
            <a:chExt cx="1114432" cy="1633560"/>
          </a:xfrm>
        </p:grpSpPr>
        <p:sp>
          <p:nvSpPr>
            <p:cNvPr id="146" name="Freeform 67"/>
            <p:cNvSpPr/>
            <p:nvPr/>
          </p:nvSpPr>
          <p:spPr>
            <a:xfrm>
              <a:off x="8132153" y="3835047"/>
              <a:ext cx="945980" cy="1633560"/>
            </a:xfrm>
            <a:custGeom>
              <a:avLst/>
              <a:gdLst>
                <a:gd name="connsiteX0" fmla="*/ 1389184 w 1907930"/>
                <a:gd name="connsiteY0" fmla="*/ 0 h 3642945"/>
                <a:gd name="connsiteX1" fmla="*/ 992866 w 1907930"/>
                <a:gd name="connsiteY1" fmla="*/ 1491760 h 3642945"/>
                <a:gd name="connsiteX2" fmla="*/ 1040423 w 1907930"/>
                <a:gd name="connsiteY2" fmla="*/ 1491760 h 3642945"/>
                <a:gd name="connsiteX3" fmla="*/ 1538654 w 1907930"/>
                <a:gd name="connsiteY3" fmla="*/ 1491760 h 3642945"/>
                <a:gd name="connsiteX4" fmla="*/ 1907930 w 1907930"/>
                <a:gd name="connsiteY4" fmla="*/ 1491760 h 3642945"/>
                <a:gd name="connsiteX5" fmla="*/ 518746 w 1907930"/>
                <a:gd name="connsiteY5" fmla="*/ 3642945 h 3642945"/>
                <a:gd name="connsiteX6" fmla="*/ 925995 w 1907930"/>
                <a:gd name="connsiteY6" fmla="*/ 1963615 h 3642945"/>
                <a:gd name="connsiteX7" fmla="*/ 867507 w 1907930"/>
                <a:gd name="connsiteY7" fmla="*/ 1963615 h 3642945"/>
                <a:gd name="connsiteX8" fmla="*/ 524608 w 1907930"/>
                <a:gd name="connsiteY8" fmla="*/ 1963615 h 3642945"/>
                <a:gd name="connsiteX9" fmla="*/ 0 w 1907930"/>
                <a:gd name="connsiteY9" fmla="*/ 1963615 h 3642945"/>
                <a:gd name="connsiteX0" fmla="*/ 1389184 w 1907930"/>
                <a:gd name="connsiteY0" fmla="*/ 0 h 3642945"/>
                <a:gd name="connsiteX1" fmla="*/ 992866 w 1907930"/>
                <a:gd name="connsiteY1" fmla="*/ 1491760 h 3642945"/>
                <a:gd name="connsiteX2" fmla="*/ 1538654 w 1907930"/>
                <a:gd name="connsiteY2" fmla="*/ 1491760 h 3642945"/>
                <a:gd name="connsiteX3" fmla="*/ 1907930 w 1907930"/>
                <a:gd name="connsiteY3" fmla="*/ 1491760 h 3642945"/>
                <a:gd name="connsiteX4" fmla="*/ 518746 w 1907930"/>
                <a:gd name="connsiteY4" fmla="*/ 3642945 h 3642945"/>
                <a:gd name="connsiteX5" fmla="*/ 925995 w 1907930"/>
                <a:gd name="connsiteY5" fmla="*/ 1963615 h 3642945"/>
                <a:gd name="connsiteX6" fmla="*/ 867507 w 1907930"/>
                <a:gd name="connsiteY6" fmla="*/ 1963615 h 3642945"/>
                <a:gd name="connsiteX7" fmla="*/ 524608 w 1907930"/>
                <a:gd name="connsiteY7" fmla="*/ 1963615 h 3642945"/>
                <a:gd name="connsiteX8" fmla="*/ 0 w 1907930"/>
                <a:gd name="connsiteY8" fmla="*/ 1963615 h 3642945"/>
                <a:gd name="connsiteX9" fmla="*/ 1389184 w 1907930"/>
                <a:gd name="connsiteY9" fmla="*/ 0 h 3642945"/>
                <a:gd name="connsiteX0" fmla="*/ 1389184 w 1907930"/>
                <a:gd name="connsiteY0" fmla="*/ 0 h 3642945"/>
                <a:gd name="connsiteX1" fmla="*/ 992866 w 1907930"/>
                <a:gd name="connsiteY1" fmla="*/ 1491760 h 3642945"/>
                <a:gd name="connsiteX2" fmla="*/ 1907930 w 1907930"/>
                <a:gd name="connsiteY2" fmla="*/ 1491760 h 3642945"/>
                <a:gd name="connsiteX3" fmla="*/ 518746 w 1907930"/>
                <a:gd name="connsiteY3" fmla="*/ 3642945 h 3642945"/>
                <a:gd name="connsiteX4" fmla="*/ 925995 w 1907930"/>
                <a:gd name="connsiteY4" fmla="*/ 1963615 h 3642945"/>
                <a:gd name="connsiteX5" fmla="*/ 867507 w 1907930"/>
                <a:gd name="connsiteY5" fmla="*/ 1963615 h 3642945"/>
                <a:gd name="connsiteX6" fmla="*/ 524608 w 1907930"/>
                <a:gd name="connsiteY6" fmla="*/ 1963615 h 3642945"/>
                <a:gd name="connsiteX7" fmla="*/ 0 w 1907930"/>
                <a:gd name="connsiteY7" fmla="*/ 1963615 h 3642945"/>
                <a:gd name="connsiteX8" fmla="*/ 1389184 w 1907930"/>
                <a:gd name="connsiteY8" fmla="*/ 0 h 3642945"/>
                <a:gd name="connsiteX0" fmla="*/ 1389184 w 1907930"/>
                <a:gd name="connsiteY0" fmla="*/ 0 h 3642945"/>
                <a:gd name="connsiteX1" fmla="*/ 992866 w 1907930"/>
                <a:gd name="connsiteY1" fmla="*/ 1491760 h 3642945"/>
                <a:gd name="connsiteX2" fmla="*/ 1907930 w 1907930"/>
                <a:gd name="connsiteY2" fmla="*/ 1491760 h 3642945"/>
                <a:gd name="connsiteX3" fmla="*/ 518746 w 1907930"/>
                <a:gd name="connsiteY3" fmla="*/ 3642945 h 3642945"/>
                <a:gd name="connsiteX4" fmla="*/ 925995 w 1907930"/>
                <a:gd name="connsiteY4" fmla="*/ 1963615 h 3642945"/>
                <a:gd name="connsiteX5" fmla="*/ 524608 w 1907930"/>
                <a:gd name="connsiteY5" fmla="*/ 1963615 h 3642945"/>
                <a:gd name="connsiteX6" fmla="*/ 0 w 1907930"/>
                <a:gd name="connsiteY6" fmla="*/ 1963615 h 3642945"/>
                <a:gd name="connsiteX7" fmla="*/ 1389184 w 1907930"/>
                <a:gd name="connsiteY7" fmla="*/ 0 h 3642945"/>
                <a:gd name="connsiteX0" fmla="*/ 1389184 w 1907930"/>
                <a:gd name="connsiteY0" fmla="*/ 0 h 3642945"/>
                <a:gd name="connsiteX1" fmla="*/ 992866 w 1907930"/>
                <a:gd name="connsiteY1" fmla="*/ 1491760 h 3642945"/>
                <a:gd name="connsiteX2" fmla="*/ 1907930 w 1907930"/>
                <a:gd name="connsiteY2" fmla="*/ 1491760 h 3642945"/>
                <a:gd name="connsiteX3" fmla="*/ 518746 w 1907930"/>
                <a:gd name="connsiteY3" fmla="*/ 3642945 h 3642945"/>
                <a:gd name="connsiteX4" fmla="*/ 925995 w 1907930"/>
                <a:gd name="connsiteY4" fmla="*/ 1963615 h 3642945"/>
                <a:gd name="connsiteX5" fmla="*/ 0 w 1907930"/>
                <a:gd name="connsiteY5" fmla="*/ 1963615 h 3642945"/>
                <a:gd name="connsiteX6" fmla="*/ 1389184 w 1907930"/>
                <a:gd name="connsiteY6" fmla="*/ 0 h 364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930" h="3642945">
                  <a:moveTo>
                    <a:pt x="1389184" y="0"/>
                  </a:moveTo>
                  <a:lnTo>
                    <a:pt x="992866" y="1491760"/>
                  </a:lnTo>
                  <a:lnTo>
                    <a:pt x="1907930" y="1491760"/>
                  </a:lnTo>
                  <a:lnTo>
                    <a:pt x="518746" y="3642945"/>
                  </a:lnTo>
                  <a:lnTo>
                    <a:pt x="925995" y="1963615"/>
                  </a:lnTo>
                  <a:lnTo>
                    <a:pt x="0" y="1963615"/>
                  </a:lnTo>
                  <a:lnTo>
                    <a:pt x="138918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lnSpc>
                  <a:spcPct val="90000"/>
                </a:lnSpc>
                <a:defRPr/>
              </a:pPr>
              <a:endParaRPr lang="en-US" sz="1836" kern="0" dirty="0">
                <a:solidFill>
                  <a:prstClr val="white"/>
                </a:solidFill>
                <a:latin typeface="Segoe UI"/>
              </a:endParaRPr>
            </a:p>
          </p:txBody>
        </p:sp>
        <p:sp>
          <p:nvSpPr>
            <p:cNvPr id="147" name="Freeform 68"/>
            <p:cNvSpPr/>
            <p:nvPr/>
          </p:nvSpPr>
          <p:spPr>
            <a:xfrm>
              <a:off x="8047927" y="4246088"/>
              <a:ext cx="1114432" cy="1019374"/>
            </a:xfrm>
            <a:custGeom>
              <a:avLst/>
              <a:gdLst>
                <a:gd name="connsiteX0" fmla="*/ 435127 w 1978028"/>
                <a:gd name="connsiteY0" fmla="*/ 0 h 2059139"/>
                <a:gd name="connsiteX1" fmla="*/ 1542901 w 1978028"/>
                <a:gd name="connsiteY1" fmla="*/ 0 h 2059139"/>
                <a:gd name="connsiteX2" fmla="*/ 1542901 w 1978028"/>
                <a:gd name="connsiteY2" fmla="*/ 1084783 h 2059139"/>
                <a:gd name="connsiteX3" fmla="*/ 1978028 w 1978028"/>
                <a:gd name="connsiteY3" fmla="*/ 1084783 h 2059139"/>
                <a:gd name="connsiteX4" fmla="*/ 989014 w 1978028"/>
                <a:gd name="connsiteY4" fmla="*/ 2059139 h 2059139"/>
                <a:gd name="connsiteX5" fmla="*/ 0 w 1978028"/>
                <a:gd name="connsiteY5" fmla="*/ 1084783 h 2059139"/>
                <a:gd name="connsiteX6" fmla="*/ 435127 w 1978028"/>
                <a:gd name="connsiteY6" fmla="*/ 1084783 h 2059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8028" h="2059139">
                  <a:moveTo>
                    <a:pt x="435127" y="0"/>
                  </a:moveTo>
                  <a:lnTo>
                    <a:pt x="1542901" y="0"/>
                  </a:lnTo>
                  <a:lnTo>
                    <a:pt x="1542901" y="1084783"/>
                  </a:lnTo>
                  <a:lnTo>
                    <a:pt x="1978028" y="1084783"/>
                  </a:lnTo>
                  <a:lnTo>
                    <a:pt x="989014" y="2059139"/>
                  </a:lnTo>
                  <a:lnTo>
                    <a:pt x="0" y="1084783"/>
                  </a:lnTo>
                  <a:lnTo>
                    <a:pt x="435127" y="1084783"/>
                  </a:lnTo>
                  <a:close/>
                </a:path>
              </a:pathLst>
            </a:cu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lnSpc>
                  <a:spcPct val="90000"/>
                </a:lnSpc>
                <a:defRPr/>
              </a:pPr>
              <a:endParaRPr lang="en-US" sz="1836" kern="0" dirty="0">
                <a:solidFill>
                  <a:prstClr val="white"/>
                </a:solidFill>
                <a:latin typeface="Segoe UI"/>
              </a:endParaRPr>
            </a:p>
          </p:txBody>
        </p:sp>
        <p:sp>
          <p:nvSpPr>
            <p:cNvPr id="148" name="Freeform 69"/>
            <p:cNvSpPr/>
            <p:nvPr/>
          </p:nvSpPr>
          <p:spPr>
            <a:xfrm>
              <a:off x="8489675" y="4667349"/>
              <a:ext cx="234842" cy="388773"/>
            </a:xfrm>
            <a:custGeom>
              <a:avLst/>
              <a:gdLst>
                <a:gd name="connsiteX0" fmla="*/ 288838 w 723930"/>
                <a:gd name="connsiteY0" fmla="*/ 0 h 1325121"/>
                <a:gd name="connsiteX1" fmla="*/ 463022 w 723930"/>
                <a:gd name="connsiteY1" fmla="*/ 0 h 1325121"/>
                <a:gd name="connsiteX2" fmla="*/ 463022 w 723930"/>
                <a:gd name="connsiteY2" fmla="*/ 138906 h 1325121"/>
                <a:gd name="connsiteX3" fmla="*/ 672484 w 723930"/>
                <a:gd name="connsiteY3" fmla="*/ 171979 h 1325121"/>
                <a:gd name="connsiteX4" fmla="*/ 672484 w 723930"/>
                <a:gd name="connsiteY4" fmla="*/ 439503 h 1325121"/>
                <a:gd name="connsiteX5" fmla="*/ 545704 w 723930"/>
                <a:gd name="connsiteY5" fmla="*/ 382910 h 1325121"/>
                <a:gd name="connsiteX6" fmla="*/ 407900 w 723930"/>
                <a:gd name="connsiteY6" fmla="*/ 361596 h 1325121"/>
                <a:gd name="connsiteX7" fmla="*/ 342489 w 723930"/>
                <a:gd name="connsiteY7" fmla="*/ 380339 h 1325121"/>
                <a:gd name="connsiteX8" fmla="*/ 317500 w 723930"/>
                <a:gd name="connsiteY8" fmla="*/ 427744 h 1325121"/>
                <a:gd name="connsiteX9" fmla="*/ 347266 w 723930"/>
                <a:gd name="connsiteY9" fmla="*/ 487642 h 1325121"/>
                <a:gd name="connsiteX10" fmla="*/ 443913 w 723930"/>
                <a:gd name="connsiteY10" fmla="*/ 539456 h 1325121"/>
                <a:gd name="connsiteX11" fmla="*/ 656682 w 723930"/>
                <a:gd name="connsiteY11" fmla="*/ 675790 h 1325121"/>
                <a:gd name="connsiteX12" fmla="*/ 723930 w 723930"/>
                <a:gd name="connsiteY12" fmla="*/ 856956 h 1325121"/>
                <a:gd name="connsiteX13" fmla="*/ 693798 w 723930"/>
                <a:gd name="connsiteY13" fmla="*/ 985939 h 1325121"/>
                <a:gd name="connsiteX14" fmla="*/ 605235 w 723930"/>
                <a:gd name="connsiteY14" fmla="*/ 1090304 h 1325121"/>
                <a:gd name="connsiteX15" fmla="*/ 463022 w 723930"/>
                <a:gd name="connsiteY15" fmla="*/ 1156082 h 1325121"/>
                <a:gd name="connsiteX16" fmla="*/ 463022 w 723930"/>
                <a:gd name="connsiteY16" fmla="*/ 1325121 h 1325121"/>
                <a:gd name="connsiteX17" fmla="*/ 288838 w 723930"/>
                <a:gd name="connsiteY17" fmla="*/ 1325121 h 1325121"/>
                <a:gd name="connsiteX18" fmla="*/ 288838 w 723930"/>
                <a:gd name="connsiteY18" fmla="*/ 1175926 h 1325121"/>
                <a:gd name="connsiteX19" fmla="*/ 122370 w 723930"/>
                <a:gd name="connsiteY19" fmla="*/ 1155715 h 1325121"/>
                <a:gd name="connsiteX20" fmla="*/ 13229 w 723930"/>
                <a:gd name="connsiteY20" fmla="*/ 1115659 h 1325121"/>
                <a:gd name="connsiteX21" fmla="*/ 13229 w 723930"/>
                <a:gd name="connsiteY21" fmla="*/ 840052 h 1325121"/>
                <a:gd name="connsiteX22" fmla="*/ 308680 w 723930"/>
                <a:gd name="connsiteY22" fmla="*/ 951765 h 1325121"/>
                <a:gd name="connsiteX23" fmla="*/ 370050 w 723930"/>
                <a:gd name="connsiteY23" fmla="*/ 932656 h 1325121"/>
                <a:gd name="connsiteX24" fmla="*/ 392466 w 723930"/>
                <a:gd name="connsiteY24" fmla="*/ 880475 h 1325121"/>
                <a:gd name="connsiteX25" fmla="*/ 378502 w 723930"/>
                <a:gd name="connsiteY25" fmla="*/ 836010 h 1325121"/>
                <a:gd name="connsiteX26" fmla="*/ 332568 w 723930"/>
                <a:gd name="connsiteY26" fmla="*/ 801834 h 1325121"/>
                <a:gd name="connsiteX27" fmla="*/ 237390 w 723930"/>
                <a:gd name="connsiteY27" fmla="*/ 759206 h 1325121"/>
                <a:gd name="connsiteX28" fmla="*/ 0 w 723930"/>
                <a:gd name="connsiteY28" fmla="*/ 456406 h 1325121"/>
                <a:gd name="connsiteX29" fmla="*/ 76802 w 723930"/>
                <a:gd name="connsiteY29" fmla="*/ 252824 h 1325121"/>
                <a:gd name="connsiteX30" fmla="*/ 288838 w 723930"/>
                <a:gd name="connsiteY30" fmla="*/ 146255 h 1325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23930" h="1325121">
                  <a:moveTo>
                    <a:pt x="288838" y="0"/>
                  </a:moveTo>
                  <a:lnTo>
                    <a:pt x="463022" y="0"/>
                  </a:lnTo>
                  <a:lnTo>
                    <a:pt x="463022" y="138906"/>
                  </a:lnTo>
                  <a:cubicBezTo>
                    <a:pt x="549747" y="143805"/>
                    <a:pt x="619566" y="154830"/>
                    <a:pt x="672484" y="171979"/>
                  </a:cubicBezTo>
                  <a:lnTo>
                    <a:pt x="672484" y="439503"/>
                  </a:lnTo>
                  <a:cubicBezTo>
                    <a:pt x="634756" y="415984"/>
                    <a:pt x="592496" y="397120"/>
                    <a:pt x="545704" y="382910"/>
                  </a:cubicBezTo>
                  <a:cubicBezTo>
                    <a:pt x="498912" y="368701"/>
                    <a:pt x="452978" y="361596"/>
                    <a:pt x="407900" y="361596"/>
                  </a:cubicBezTo>
                  <a:cubicBezTo>
                    <a:pt x="380951" y="361596"/>
                    <a:pt x="359147" y="367845"/>
                    <a:pt x="342489" y="380339"/>
                  </a:cubicBezTo>
                  <a:cubicBezTo>
                    <a:pt x="325830" y="392832"/>
                    <a:pt x="317500" y="408634"/>
                    <a:pt x="317500" y="427744"/>
                  </a:cubicBezTo>
                  <a:cubicBezTo>
                    <a:pt x="317500" y="451261"/>
                    <a:pt x="327423" y="471227"/>
                    <a:pt x="347266" y="487642"/>
                  </a:cubicBezTo>
                  <a:cubicBezTo>
                    <a:pt x="367110" y="504055"/>
                    <a:pt x="399325" y="521328"/>
                    <a:pt x="443913" y="539456"/>
                  </a:cubicBezTo>
                  <a:cubicBezTo>
                    <a:pt x="540927" y="579143"/>
                    <a:pt x="611851" y="624587"/>
                    <a:pt x="656682" y="675790"/>
                  </a:cubicBezTo>
                  <a:cubicBezTo>
                    <a:pt x="701515" y="726991"/>
                    <a:pt x="723930" y="787381"/>
                    <a:pt x="723930" y="856956"/>
                  </a:cubicBezTo>
                  <a:cubicBezTo>
                    <a:pt x="723930" y="903013"/>
                    <a:pt x="713886" y="946007"/>
                    <a:pt x="693798" y="985939"/>
                  </a:cubicBezTo>
                  <a:cubicBezTo>
                    <a:pt x="673709" y="1025873"/>
                    <a:pt x="644187" y="1060660"/>
                    <a:pt x="605235" y="1090304"/>
                  </a:cubicBezTo>
                  <a:cubicBezTo>
                    <a:pt x="566283" y="1119947"/>
                    <a:pt x="518879" y="1141873"/>
                    <a:pt x="463022" y="1156082"/>
                  </a:cubicBezTo>
                  <a:lnTo>
                    <a:pt x="463022" y="1325121"/>
                  </a:lnTo>
                  <a:lnTo>
                    <a:pt x="288838" y="1325121"/>
                  </a:lnTo>
                  <a:lnTo>
                    <a:pt x="288838" y="1175926"/>
                  </a:lnTo>
                  <a:cubicBezTo>
                    <a:pt x="233960" y="1174946"/>
                    <a:pt x="178472" y="1168209"/>
                    <a:pt x="122370" y="1155715"/>
                  </a:cubicBezTo>
                  <a:cubicBezTo>
                    <a:pt x="66268" y="1143221"/>
                    <a:pt x="29888" y="1129868"/>
                    <a:pt x="13229" y="1115659"/>
                  </a:cubicBezTo>
                  <a:lnTo>
                    <a:pt x="13229" y="840052"/>
                  </a:lnTo>
                  <a:cubicBezTo>
                    <a:pt x="114653" y="914527"/>
                    <a:pt x="213137" y="951765"/>
                    <a:pt x="308680" y="951765"/>
                  </a:cubicBezTo>
                  <a:cubicBezTo>
                    <a:pt x="334650" y="951765"/>
                    <a:pt x="355106" y="945395"/>
                    <a:pt x="370050" y="932656"/>
                  </a:cubicBezTo>
                  <a:cubicBezTo>
                    <a:pt x="384994" y="919916"/>
                    <a:pt x="392466" y="902523"/>
                    <a:pt x="392466" y="880475"/>
                  </a:cubicBezTo>
                  <a:cubicBezTo>
                    <a:pt x="392466" y="861855"/>
                    <a:pt x="387812" y="847033"/>
                    <a:pt x="378502" y="836010"/>
                  </a:cubicBezTo>
                  <a:cubicBezTo>
                    <a:pt x="369192" y="824985"/>
                    <a:pt x="353880" y="813594"/>
                    <a:pt x="332568" y="801834"/>
                  </a:cubicBezTo>
                  <a:cubicBezTo>
                    <a:pt x="311254" y="790075"/>
                    <a:pt x="279527" y="775865"/>
                    <a:pt x="237390" y="759206"/>
                  </a:cubicBezTo>
                  <a:cubicBezTo>
                    <a:pt x="79130" y="696491"/>
                    <a:pt x="0" y="595557"/>
                    <a:pt x="0" y="456406"/>
                  </a:cubicBezTo>
                  <a:cubicBezTo>
                    <a:pt x="0" y="375561"/>
                    <a:pt x="25601" y="307701"/>
                    <a:pt x="76802" y="252824"/>
                  </a:cubicBezTo>
                  <a:cubicBezTo>
                    <a:pt x="128005" y="197948"/>
                    <a:pt x="198683" y="162425"/>
                    <a:pt x="288838" y="14625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lnSpc>
                  <a:spcPct val="90000"/>
                </a:lnSpc>
                <a:defRPr/>
              </a:pPr>
              <a:endParaRPr lang="en-US" sz="1836" kern="0" dirty="0">
                <a:solidFill>
                  <a:prstClr val="white"/>
                </a:solidFill>
                <a:latin typeface="Segoe UI"/>
              </a:endParaRPr>
            </a:p>
          </p:txBody>
        </p:sp>
        <p:sp>
          <p:nvSpPr>
            <p:cNvPr id="149" name="Rectangle 148"/>
            <p:cNvSpPr/>
            <p:nvPr/>
          </p:nvSpPr>
          <p:spPr>
            <a:xfrm>
              <a:off x="8228098" y="4260391"/>
              <a:ext cx="752130" cy="374846"/>
            </a:xfrm>
            <a:prstGeom prst="rect">
              <a:avLst/>
            </a:prstGeom>
          </p:spPr>
          <p:txBody>
            <a:bodyPr wrap="none">
              <a:spAutoFit/>
            </a:bodyPr>
            <a:lstStyle/>
            <a:p>
              <a:pPr algn="ctr" defTabSz="932597">
                <a:lnSpc>
                  <a:spcPct val="90000"/>
                </a:lnSpc>
                <a:defRPr/>
              </a:pPr>
              <a:r>
                <a:rPr lang="en-US" sz="2040" b="1" kern="0" dirty="0">
                  <a:gradFill>
                    <a:gsLst>
                      <a:gs pos="41848">
                        <a:schemeClr val="bg1"/>
                      </a:gs>
                      <a:gs pos="26630">
                        <a:schemeClr val="bg1"/>
                      </a:gs>
                    </a:gsLst>
                    <a:lin ang="5400000" scaled="0"/>
                  </a:gradFill>
                  <a:latin typeface="Segoe UI"/>
                </a:rPr>
                <a:t>1/12</a:t>
              </a:r>
              <a:endParaRPr lang="en-US" sz="2040" dirty="0">
                <a:gradFill>
                  <a:gsLst>
                    <a:gs pos="41848">
                      <a:schemeClr val="bg1"/>
                    </a:gs>
                    <a:gs pos="26630">
                      <a:schemeClr val="bg1"/>
                    </a:gs>
                  </a:gsLst>
                  <a:lin ang="5400000" scaled="0"/>
                </a:gradFill>
                <a:latin typeface="Segoe UI"/>
              </a:endParaRPr>
            </a:p>
          </p:txBody>
        </p:sp>
      </p:grpSp>
      <p:sp>
        <p:nvSpPr>
          <p:cNvPr id="2" name="TextBox 1"/>
          <p:cNvSpPr txBox="1"/>
          <p:nvPr/>
        </p:nvSpPr>
        <p:spPr>
          <a:xfrm>
            <a:off x="274702" y="1211287"/>
            <a:ext cx="8794972" cy="627864"/>
          </a:xfrm>
          <a:prstGeom prst="rect">
            <a:avLst/>
          </a:prstGeom>
          <a:noFill/>
        </p:spPr>
        <p:txBody>
          <a:bodyPr wrap="none" lIns="182880" tIns="146304" rIns="182880" bIns="146304" rtlCol="0">
            <a:spAutoFit/>
          </a:bodyPr>
          <a:lstStyle/>
          <a:p>
            <a:pPr>
              <a:lnSpc>
                <a:spcPct val="90000"/>
              </a:lnSpc>
            </a:pPr>
            <a:r>
              <a:rPr lang="en-US" sz="2400" dirty="0">
                <a:gradFill>
                  <a:gsLst>
                    <a:gs pos="15217">
                      <a:schemeClr val="tx2"/>
                    </a:gs>
                    <a:gs pos="27717">
                      <a:schemeClr val="tx2"/>
                    </a:gs>
                  </a:gsLst>
                  <a:lin ang="0" scaled="0"/>
                </a:gradFill>
              </a:rPr>
              <a:t>Microsoft’s flagship database product, also available in Docker</a:t>
            </a:r>
          </a:p>
        </p:txBody>
      </p:sp>
      <p:sp>
        <p:nvSpPr>
          <p:cNvPr id="104" name="TextBox 103"/>
          <p:cNvSpPr txBox="1"/>
          <p:nvPr/>
        </p:nvSpPr>
        <p:spPr>
          <a:xfrm>
            <a:off x="5652180" y="5484330"/>
            <a:ext cx="1090436" cy="436109"/>
          </a:xfrm>
          <a:prstGeom prst="rect">
            <a:avLst/>
          </a:prstGeom>
          <a:noFill/>
        </p:spPr>
        <p:txBody>
          <a:bodyPr wrap="square" lIns="186415" tIns="149131" rIns="186415" bIns="149131" rtlCol="0" anchor="b" anchorCtr="0">
            <a:noAutofit/>
          </a:bodyPr>
          <a:lstStyle/>
          <a:p>
            <a:pPr algn="ctr" defTabSz="949677">
              <a:lnSpc>
                <a:spcPct val="90000"/>
              </a:lnSpc>
              <a:spcAft>
                <a:spcPts val="612"/>
              </a:spcAft>
              <a:defRPr/>
            </a:pPr>
            <a:r>
              <a:rPr lang="en-US" sz="1100" b="1" kern="0" dirty="0">
                <a:gradFill>
                  <a:gsLst>
                    <a:gs pos="26630">
                      <a:schemeClr val="tx1"/>
                    </a:gs>
                    <a:gs pos="23000">
                      <a:schemeClr val="tx1"/>
                    </a:gs>
                  </a:gsLst>
                  <a:lin ang="5400000" scaled="0"/>
                </a:gradFill>
                <a:latin typeface="Segoe UI"/>
              </a:rPr>
              <a:t>TPC-H</a:t>
            </a:r>
          </a:p>
        </p:txBody>
      </p:sp>
      <p:sp>
        <p:nvSpPr>
          <p:cNvPr id="105" name="TextBox 104"/>
          <p:cNvSpPr txBox="1"/>
          <p:nvPr/>
        </p:nvSpPr>
        <p:spPr>
          <a:xfrm>
            <a:off x="7756813" y="5484330"/>
            <a:ext cx="1636394" cy="436109"/>
          </a:xfrm>
          <a:prstGeom prst="rect">
            <a:avLst/>
          </a:prstGeom>
          <a:noFill/>
        </p:spPr>
        <p:txBody>
          <a:bodyPr wrap="square" lIns="186415" tIns="149131" rIns="186415" bIns="149131" rtlCol="0" anchor="b" anchorCtr="0">
            <a:noAutofit/>
          </a:bodyPr>
          <a:lstStyle/>
          <a:p>
            <a:pPr algn="ctr" defTabSz="949677">
              <a:lnSpc>
                <a:spcPct val="90000"/>
              </a:lnSpc>
              <a:spcAft>
                <a:spcPts val="612"/>
              </a:spcAft>
              <a:defRPr/>
            </a:pPr>
            <a:r>
              <a:rPr lang="en-US" sz="1100" b="1" kern="0" dirty="0">
                <a:gradFill>
                  <a:gsLst>
                    <a:gs pos="26630">
                      <a:schemeClr val="tx1"/>
                    </a:gs>
                    <a:gs pos="23000">
                      <a:schemeClr val="tx1"/>
                    </a:gs>
                  </a:gsLst>
                  <a:lin ang="5400000" scaled="0"/>
                </a:gradFill>
                <a:latin typeface="Segoe UI"/>
              </a:rPr>
              <a:t>Everything built-in</a:t>
            </a:r>
          </a:p>
        </p:txBody>
      </p:sp>
    </p:spTree>
    <p:extLst>
      <p:ext uri="{BB962C8B-B14F-4D97-AF65-F5344CB8AC3E}">
        <p14:creationId xmlns:p14="http://schemas.microsoft.com/office/powerpoint/2010/main" val="19522472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037" y="295274"/>
            <a:ext cx="10975165" cy="917575"/>
          </a:xfrm>
        </p:spPr>
        <p:txBody>
          <a:bodyPr/>
          <a:lstStyle/>
          <a:p>
            <a:r>
              <a:rPr lang="en-US" dirty="0"/>
              <a:t>Visual Studio code</a:t>
            </a:r>
          </a:p>
        </p:txBody>
      </p:sp>
      <p:sp>
        <p:nvSpPr>
          <p:cNvPr id="5" name="Content Placeholder 4"/>
          <p:cNvSpPr>
            <a:spLocks noGrp="1"/>
          </p:cNvSpPr>
          <p:nvPr>
            <p:ph sz="half" idx="4294967295"/>
          </p:nvPr>
        </p:nvSpPr>
        <p:spPr>
          <a:xfrm>
            <a:off x="7772652" y="1485604"/>
            <a:ext cx="4389120" cy="1926681"/>
          </a:xfrm>
          <a:noFill/>
        </p:spPr>
        <p:txBody>
          <a:bodyPr wrap="square" lIns="182880" tIns="146304" rIns="182880" bIns="146304">
            <a:spAutoFit/>
          </a:bodyPr>
          <a:lstStyle/>
          <a:p>
            <a:pPr marL="228600" indent="-228600"/>
            <a:r>
              <a:rPr lang="en-US" sz="2000" dirty="0">
                <a:latin typeface="+mn-lt"/>
              </a:rPr>
              <a:t>OS X, Linux, Windows</a:t>
            </a:r>
          </a:p>
          <a:p>
            <a:pPr marL="228600" indent="-228600"/>
            <a:r>
              <a:rPr lang="en-US" sz="2000" dirty="0">
                <a:latin typeface="+mn-lt"/>
              </a:rPr>
              <a:t>Node, Python, Go, .NET Core</a:t>
            </a:r>
          </a:p>
          <a:p>
            <a:pPr marL="228600" indent="-228600"/>
            <a:r>
              <a:rPr lang="en-US" sz="2000" dirty="0">
                <a:latin typeface="+mn-lt"/>
              </a:rPr>
              <a:t>Git SCC integration</a:t>
            </a:r>
          </a:p>
          <a:p>
            <a:pPr marL="228600" indent="-228600"/>
            <a:r>
              <a:rPr lang="en-US" sz="2000" dirty="0">
                <a:latin typeface="+mn-lt"/>
              </a:rPr>
              <a:t>Extensible platform</a:t>
            </a:r>
          </a:p>
          <a:p>
            <a:pPr marL="228600" indent="-228600"/>
            <a:r>
              <a:rPr lang="en-US" sz="2000" dirty="0">
                <a:latin typeface="+mn-lt"/>
              </a:rPr>
              <a:t>Docker Asset Editing – extension</a:t>
            </a:r>
          </a:p>
        </p:txBody>
      </p:sp>
      <p:pic>
        <p:nvPicPr>
          <p:cNvPr id="7" name="Picture 6" descr="vs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735" y="355679"/>
            <a:ext cx="670765" cy="670765"/>
          </a:xfrm>
          <a:prstGeom prst="rect">
            <a:avLst/>
          </a:prstGeom>
        </p:spPr>
      </p:pic>
      <p:sp>
        <p:nvSpPr>
          <p:cNvPr id="8" name="TextBox 7"/>
          <p:cNvSpPr txBox="1"/>
          <p:nvPr/>
        </p:nvSpPr>
        <p:spPr>
          <a:xfrm>
            <a:off x="274702" y="6094385"/>
            <a:ext cx="3457599" cy="603242"/>
          </a:xfrm>
          <a:prstGeom prst="rect">
            <a:avLst/>
          </a:prstGeom>
          <a:noFill/>
        </p:spPr>
        <p:txBody>
          <a:bodyPr wrap="square" lIns="182880" tIns="146304" rIns="182880" bIns="146304" rtlCol="0">
            <a:spAutoFit/>
          </a:bodyPr>
          <a:lstStyle/>
          <a:p>
            <a:r>
              <a:rPr lang="en-US" sz="2000" dirty="0">
                <a:hlinkClick r:id="rId3"/>
              </a:rPr>
              <a:t>aka.ms/VSCode</a:t>
            </a:r>
            <a:r>
              <a:rPr lang="en-US" sz="2000" dirty="0"/>
              <a:t> </a:t>
            </a:r>
          </a:p>
        </p:txBody>
      </p:sp>
      <p:sp>
        <p:nvSpPr>
          <p:cNvPr id="9" name="TextBox 8"/>
          <p:cNvSpPr txBox="1"/>
          <p:nvPr/>
        </p:nvSpPr>
        <p:spPr>
          <a:xfrm>
            <a:off x="3017872" y="6094385"/>
            <a:ext cx="5542356" cy="603242"/>
          </a:xfrm>
          <a:prstGeom prst="rect">
            <a:avLst/>
          </a:prstGeom>
          <a:noFill/>
        </p:spPr>
        <p:txBody>
          <a:bodyPr wrap="square" lIns="182880" tIns="146304" rIns="182880" bIns="146304" rtlCol="0">
            <a:spAutoFit/>
          </a:bodyPr>
          <a:lstStyle/>
          <a:p>
            <a:r>
              <a:rPr lang="en-US" sz="2000" dirty="0">
                <a:hlinkClick r:id="rId4"/>
              </a:rPr>
              <a:t>aka.ms/Dock`erToolsForVSCode</a:t>
            </a:r>
            <a:r>
              <a:rPr lang="en-US" sz="2000" dirty="0"/>
              <a:t> </a:t>
            </a:r>
          </a:p>
        </p:txBody>
      </p:sp>
      <p:pic>
        <p:nvPicPr>
          <p:cNvPr id="12" name="Picture 11"/>
          <p:cNvPicPr>
            <a:picLocks noChangeAspect="1"/>
          </p:cNvPicPr>
          <p:nvPr/>
        </p:nvPicPr>
        <p:blipFill>
          <a:blip r:embed="rId5"/>
          <a:stretch>
            <a:fillRect/>
          </a:stretch>
        </p:blipFill>
        <p:spPr>
          <a:xfrm>
            <a:off x="274702" y="1485604"/>
            <a:ext cx="7315136" cy="4574636"/>
          </a:xfrm>
          <a:prstGeom prst="rect">
            <a:avLst/>
          </a:prstGeom>
        </p:spPr>
      </p:pic>
      <p:pic>
        <p:nvPicPr>
          <p:cNvPr id="10" name="Picture 9" descr="moby.png"/>
          <p:cNvPicPr>
            <a:picLocks noChangeAspect="1"/>
          </p:cNvPicPr>
          <p:nvPr/>
        </p:nvPicPr>
        <p:blipFill rotWithShape="1">
          <a:blip r:embed="rId6">
            <a:extLst>
              <a:ext uri="{28A0092B-C50C-407E-A947-70E740481C1C}">
                <a14:useLocalDpi xmlns:a14="http://schemas.microsoft.com/office/drawing/2010/main" val="0"/>
              </a:ext>
            </a:extLst>
          </a:blip>
          <a:srcRect l="-2578" r="50000" b="7582"/>
          <a:stretch/>
        </p:blipFill>
        <p:spPr>
          <a:xfrm>
            <a:off x="11099636" y="5487236"/>
            <a:ext cx="1336839" cy="1507289"/>
          </a:xfrm>
          <a:prstGeom prst="rect">
            <a:avLst/>
          </a:prstGeom>
        </p:spPr>
      </p:pic>
      <p:sp>
        <p:nvSpPr>
          <p:cNvPr id="3" name="Rectangle 2">
            <a:extLst>
              <a:ext uri="{FF2B5EF4-FFF2-40B4-BE49-F238E27FC236}">
                <a16:creationId xmlns:a16="http://schemas.microsoft.com/office/drawing/2014/main" id="{38A192A3-D43F-465A-BBD9-D5739BBBAC3A}"/>
              </a:ext>
            </a:extLst>
          </p:cNvPr>
          <p:cNvSpPr/>
          <p:nvPr/>
        </p:nvSpPr>
        <p:spPr bwMode="auto">
          <a:xfrm>
            <a:off x="3147409" y="3992556"/>
            <a:ext cx="1005829" cy="18287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0206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6">
            <a:extLst/>
          </p:cNvPr>
          <p:cNvPicPr>
            <a:picLocks noChangeAspect="1"/>
          </p:cNvPicPr>
          <p:nvPr/>
        </p:nvPicPr>
        <p:blipFill>
          <a:blip r:embed="rId2"/>
          <a:stretch>
            <a:fillRect/>
          </a:stretch>
        </p:blipFill>
        <p:spPr>
          <a:xfrm>
            <a:off x="274639" y="1908243"/>
            <a:ext cx="5299846" cy="4114800"/>
          </a:xfrm>
          <a:prstGeom prst="rect">
            <a:avLst/>
          </a:prstGeom>
          <a:ln>
            <a:noFill/>
          </a:ln>
        </p:spPr>
      </p:pic>
      <p:pic>
        <p:nvPicPr>
          <p:cNvPr id="11" name="Content Placeholder 4">
            <a:extLst/>
          </p:cNvPr>
          <p:cNvPicPr>
            <a:picLocks noChangeAspect="1"/>
          </p:cNvPicPr>
          <p:nvPr/>
        </p:nvPicPr>
        <p:blipFill>
          <a:blip r:embed="rId3"/>
          <a:stretch>
            <a:fillRect/>
          </a:stretch>
        </p:blipFill>
        <p:spPr>
          <a:xfrm>
            <a:off x="6035358" y="1884321"/>
            <a:ext cx="5299846" cy="4114800"/>
          </a:xfrm>
          <a:prstGeom prst="rect">
            <a:avLst/>
          </a:prstGeom>
          <a:ln>
            <a:noFill/>
          </a:ln>
        </p:spPr>
      </p:pic>
      <p:sp>
        <p:nvSpPr>
          <p:cNvPr id="2" name="Title 1">
            <a:extLst>
              <a:ext uri="{FF2B5EF4-FFF2-40B4-BE49-F238E27FC236}">
                <a16:creationId xmlns:a16="http://schemas.microsoft.com/office/drawing/2014/main" id="{6B2FF3E0-3E48-452F-A78B-3C148FA7CDE2}"/>
              </a:ext>
            </a:extLst>
          </p:cNvPr>
          <p:cNvSpPr>
            <a:spLocks noGrp="1"/>
          </p:cNvSpPr>
          <p:nvPr>
            <p:ph type="title"/>
          </p:nvPr>
        </p:nvSpPr>
        <p:spPr/>
        <p:txBody>
          <a:bodyPr/>
          <a:lstStyle/>
          <a:p>
            <a:r>
              <a:rPr lang="en-US" dirty="0"/>
              <a:t>Maintained images by Microsoft</a:t>
            </a:r>
          </a:p>
        </p:txBody>
      </p:sp>
      <p:sp>
        <p:nvSpPr>
          <p:cNvPr id="6" name="Rectangle 5">
            <a:extLst>
              <a:ext uri="{FF2B5EF4-FFF2-40B4-BE49-F238E27FC236}">
                <a16:creationId xmlns:a16="http://schemas.microsoft.com/office/drawing/2014/main" id="{00D4D1C5-E852-4368-95BA-49AAA064A6BE}"/>
              </a:ext>
            </a:extLst>
          </p:cNvPr>
          <p:cNvSpPr/>
          <p:nvPr/>
        </p:nvSpPr>
        <p:spPr>
          <a:xfrm>
            <a:off x="6035358" y="1235359"/>
            <a:ext cx="5299846" cy="603242"/>
          </a:xfrm>
          <a:prstGeom prst="rect">
            <a:avLst/>
          </a:prstGeom>
        </p:spPr>
        <p:txBody>
          <a:bodyPr wrap="square" lIns="182880" tIns="146304" rIns="182880" bIns="146304">
            <a:spAutoFit/>
          </a:bodyPr>
          <a:lstStyle/>
          <a:p>
            <a:pPr algn="ctr"/>
            <a:r>
              <a:rPr lang="en-US" sz="2000" b="1" dirty="0">
                <a:gradFill>
                  <a:gsLst>
                    <a:gs pos="1250">
                      <a:schemeClr val="tx1"/>
                    </a:gs>
                    <a:gs pos="100000">
                      <a:schemeClr val="tx1"/>
                    </a:gs>
                  </a:gsLst>
                  <a:lin ang="5400000" scaled="0"/>
                </a:gradFill>
              </a:rPr>
              <a:t>https://hub.docker.com/u/microsoft/</a:t>
            </a:r>
          </a:p>
        </p:txBody>
      </p:sp>
      <p:sp>
        <p:nvSpPr>
          <p:cNvPr id="8" name="Rectangle 7">
            <a:extLst>
              <a:ext uri="{FF2B5EF4-FFF2-40B4-BE49-F238E27FC236}">
                <a16:creationId xmlns:a16="http://schemas.microsoft.com/office/drawing/2014/main" id="{0E1791E1-A02E-4CAF-90EA-7510F0F2E8EF}"/>
              </a:ext>
            </a:extLst>
          </p:cNvPr>
          <p:cNvSpPr/>
          <p:nvPr/>
        </p:nvSpPr>
        <p:spPr>
          <a:xfrm>
            <a:off x="257261" y="1235359"/>
            <a:ext cx="5297415" cy="603242"/>
          </a:xfrm>
          <a:prstGeom prst="rect">
            <a:avLst/>
          </a:prstGeom>
        </p:spPr>
        <p:txBody>
          <a:bodyPr wrap="square" lIns="182880" tIns="146304" rIns="182880" bIns="146304">
            <a:spAutoFit/>
          </a:bodyPr>
          <a:lstStyle/>
          <a:p>
            <a:pPr algn="ctr"/>
            <a:r>
              <a:rPr lang="en-US" sz="2000" b="1" dirty="0">
                <a:gradFill>
                  <a:gsLst>
                    <a:gs pos="1250">
                      <a:schemeClr val="tx1"/>
                    </a:gs>
                    <a:gs pos="100000">
                      <a:schemeClr val="tx1"/>
                    </a:gs>
                  </a:gsLst>
                  <a:lin ang="5400000" scaled="0"/>
                </a:gradFill>
              </a:rPr>
              <a:t>https://store.docker.com/</a:t>
            </a:r>
          </a:p>
        </p:txBody>
      </p:sp>
      <p:pic>
        <p:nvPicPr>
          <p:cNvPr id="9" name="Picture 8" descr="moby.png"/>
          <p:cNvPicPr>
            <a:picLocks noChangeAspect="1"/>
          </p:cNvPicPr>
          <p:nvPr/>
        </p:nvPicPr>
        <p:blipFill rotWithShape="1">
          <a:blip r:embed="rId4">
            <a:extLst>
              <a:ext uri="{28A0092B-C50C-407E-A947-70E740481C1C}">
                <a14:useLocalDpi xmlns:a14="http://schemas.microsoft.com/office/drawing/2010/main" val="0"/>
              </a:ext>
            </a:extLst>
          </a:blip>
          <a:srcRect l="-2578" r="50000" b="7582"/>
          <a:stretch/>
        </p:blipFill>
        <p:spPr>
          <a:xfrm>
            <a:off x="11099636" y="5487236"/>
            <a:ext cx="1336839" cy="1507289"/>
          </a:xfrm>
          <a:prstGeom prst="rect">
            <a:avLst/>
          </a:prstGeom>
        </p:spPr>
      </p:pic>
    </p:spTree>
    <p:extLst>
      <p:ext uri="{BB962C8B-B14F-4D97-AF65-F5344CB8AC3E}">
        <p14:creationId xmlns:p14="http://schemas.microsoft.com/office/powerpoint/2010/main" val="122963694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1"/>
          <p:cNvSpPr txBox="1">
            <a:spLocks/>
          </p:cNvSpPr>
          <p:nvPr/>
        </p:nvSpPr>
        <p:spPr>
          <a:xfrm>
            <a:off x="1084374" y="1939946"/>
            <a:ext cx="6779765" cy="1787556"/>
          </a:xfrm>
          <a:prstGeom prst="rect">
            <a:avLst/>
          </a:prstGeom>
        </p:spPr>
        <p:txBody>
          <a:bodyPr vert="horz" wrap="square" lIns="124347" tIns="62174" rIns="124347" bIns="62174" rtlCol="0" anchor="t" anchorCtr="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0000"/>
              </a:lnSpc>
            </a:pPr>
            <a:r>
              <a:rPr lang="en-US" sz="6000" spc="-60" dirty="0">
                <a:gradFill>
                  <a:gsLst>
                    <a:gs pos="3804">
                      <a:schemeClr val="bg1"/>
                    </a:gs>
                    <a:gs pos="12500">
                      <a:schemeClr val="bg1"/>
                    </a:gs>
                  </a:gsLst>
                  <a:lin ang="5400000" scaled="1"/>
                </a:gradFill>
              </a:rPr>
              <a:t>Windows Server</a:t>
            </a:r>
          </a:p>
          <a:p>
            <a:pPr algn="l">
              <a:lnSpc>
                <a:spcPct val="90000"/>
              </a:lnSpc>
            </a:pPr>
            <a:r>
              <a:rPr lang="en-US" sz="6000" spc="-60" dirty="0">
                <a:gradFill>
                  <a:gsLst>
                    <a:gs pos="3804">
                      <a:schemeClr val="bg1"/>
                    </a:gs>
                    <a:gs pos="12500">
                      <a:schemeClr val="bg1"/>
                    </a:gs>
                  </a:gsLst>
                  <a:lin ang="5400000" scaled="1"/>
                </a:gradFill>
              </a:rPr>
              <a:t>	    Containers</a:t>
            </a:r>
          </a:p>
        </p:txBody>
      </p:sp>
    </p:spTree>
    <p:extLst>
      <p:ext uri="{BB962C8B-B14F-4D97-AF65-F5344CB8AC3E}">
        <p14:creationId xmlns:p14="http://schemas.microsoft.com/office/powerpoint/2010/main" val="386680277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C71F3-9E7C-4B67-BFBB-3ED7548886CD}"/>
              </a:ext>
            </a:extLst>
          </p:cNvPr>
          <p:cNvSpPr>
            <a:spLocks noGrp="1"/>
          </p:cNvSpPr>
          <p:nvPr>
            <p:ph type="title" idx="4294967295"/>
          </p:nvPr>
        </p:nvSpPr>
        <p:spPr>
          <a:xfrm>
            <a:off x="823336" y="1211287"/>
            <a:ext cx="11888787" cy="917575"/>
          </a:xfrm>
        </p:spPr>
        <p:txBody>
          <a:bodyPr/>
          <a:lstStyle/>
          <a:p>
            <a:r>
              <a:rPr lang="en-US" spc="-60" dirty="0">
                <a:gradFill>
                  <a:gsLst>
                    <a:gs pos="3804">
                      <a:schemeClr val="bg1"/>
                    </a:gs>
                    <a:gs pos="12500">
                      <a:schemeClr val="bg1"/>
                    </a:gs>
                  </a:gsLst>
                  <a:lin ang="5400000" scaled="1"/>
                </a:gradFill>
              </a:rPr>
              <a:t>Where can I get these slides/demos?</a:t>
            </a:r>
          </a:p>
        </p:txBody>
      </p:sp>
      <p:sp>
        <p:nvSpPr>
          <p:cNvPr id="3" name="Content Placeholder 2">
            <a:extLst>
              <a:ext uri="{FF2B5EF4-FFF2-40B4-BE49-F238E27FC236}">
                <a16:creationId xmlns:a16="http://schemas.microsoft.com/office/drawing/2014/main" id="{F0C37532-43F3-49C2-985B-B7817A70754D}"/>
              </a:ext>
            </a:extLst>
          </p:cNvPr>
          <p:cNvSpPr>
            <a:spLocks noGrp="1"/>
          </p:cNvSpPr>
          <p:nvPr>
            <p:ph sz="quarter" idx="4294967295"/>
          </p:nvPr>
        </p:nvSpPr>
        <p:spPr>
          <a:xfrm>
            <a:off x="2819775" y="2399994"/>
            <a:ext cx="8503827" cy="1169551"/>
          </a:xfrm>
        </p:spPr>
        <p:txBody>
          <a:bodyPr/>
          <a:lstStyle/>
          <a:p>
            <a:pPr marL="0" indent="0">
              <a:buNone/>
            </a:pPr>
            <a:r>
              <a:rPr lang="en-US" sz="3200" b="1" spc="-60" dirty="0">
                <a:ln w="3175">
                  <a:noFill/>
                </a:ln>
                <a:gradFill>
                  <a:gsLst>
                    <a:gs pos="3804">
                      <a:schemeClr val="bg1"/>
                    </a:gs>
                    <a:gs pos="12500">
                      <a:schemeClr val="bg1"/>
                    </a:gs>
                  </a:gsLst>
                  <a:lin ang="5400000" scaled="1"/>
                </a:gradFill>
                <a:cs typeface="Segoe UI" pitchFamily="34" charset="0"/>
              </a:rPr>
              <a:t>Slides:	</a:t>
            </a:r>
          </a:p>
          <a:p>
            <a:pPr marL="0" indent="0">
              <a:buNone/>
            </a:pPr>
            <a:r>
              <a:rPr lang="en-US" sz="3200" b="1" spc="-60" dirty="0">
                <a:ln w="3175">
                  <a:noFill/>
                </a:ln>
                <a:gradFill>
                  <a:gsLst>
                    <a:gs pos="3804">
                      <a:schemeClr val="bg1"/>
                    </a:gs>
                    <a:gs pos="12500">
                      <a:schemeClr val="bg1"/>
                    </a:gs>
                  </a:gsLst>
                  <a:lin ang="5400000" scaled="1"/>
                </a:gradFill>
                <a:cs typeface="Segoe UI" pitchFamily="34" charset="0"/>
              </a:rPr>
              <a:t>	https://docs.com/taylorb/</a:t>
            </a:r>
            <a:endParaRPr lang="en-US" dirty="0"/>
          </a:p>
        </p:txBody>
      </p:sp>
      <p:pic>
        <p:nvPicPr>
          <p:cNvPr id="7" name="Picture 6" descr="A picture containing indoor&#10;&#10;Description generated with very high confidence">
            <a:extLst>
              <a:ext uri="{FF2B5EF4-FFF2-40B4-BE49-F238E27FC236}">
                <a16:creationId xmlns:a16="http://schemas.microsoft.com/office/drawing/2014/main" id="{CB42BB10-649F-45E2-8545-99362D2717DC}"/>
              </a:ext>
            </a:extLst>
          </p:cNvPr>
          <p:cNvPicPr>
            <a:picLocks noChangeAspect="1"/>
          </p:cNvPicPr>
          <p:nvPr/>
        </p:nvPicPr>
        <p:blipFill>
          <a:blip r:embed="rId2"/>
          <a:stretch>
            <a:fillRect/>
          </a:stretch>
        </p:blipFill>
        <p:spPr>
          <a:xfrm>
            <a:off x="914775" y="2506652"/>
            <a:ext cx="1905000" cy="1905000"/>
          </a:xfrm>
          <a:prstGeom prst="rect">
            <a:avLst/>
          </a:prstGeom>
        </p:spPr>
      </p:pic>
      <p:sp>
        <p:nvSpPr>
          <p:cNvPr id="9" name="Content Placeholder 2">
            <a:extLst>
              <a:ext uri="{FF2B5EF4-FFF2-40B4-BE49-F238E27FC236}">
                <a16:creationId xmlns:a16="http://schemas.microsoft.com/office/drawing/2014/main" id="{42FEABC1-8E9E-4844-A6B9-E8D29BA96AA9}"/>
              </a:ext>
            </a:extLst>
          </p:cNvPr>
          <p:cNvSpPr txBox="1">
            <a:spLocks/>
          </p:cNvSpPr>
          <p:nvPr/>
        </p:nvSpPr>
        <p:spPr>
          <a:xfrm>
            <a:off x="731897" y="4747577"/>
            <a:ext cx="8503827" cy="107106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b="1" spc="-60" dirty="0">
                <a:ln w="3175">
                  <a:noFill/>
                </a:ln>
                <a:gradFill>
                  <a:gsLst>
                    <a:gs pos="3804">
                      <a:schemeClr val="bg1"/>
                    </a:gs>
                    <a:gs pos="12500">
                      <a:schemeClr val="bg1"/>
                    </a:gs>
                  </a:gsLst>
                  <a:lin ang="5400000" scaled="1"/>
                </a:gradFill>
                <a:cs typeface="Segoe UI" pitchFamily="34" charset="0"/>
              </a:rPr>
              <a:t>Demos:</a:t>
            </a:r>
            <a:br>
              <a:rPr lang="en-US" sz="3200" b="1" spc="-60" dirty="0">
                <a:ln w="3175">
                  <a:noFill/>
                </a:ln>
                <a:gradFill>
                  <a:gsLst>
                    <a:gs pos="3804">
                      <a:schemeClr val="bg1"/>
                    </a:gs>
                    <a:gs pos="12500">
                      <a:schemeClr val="bg1"/>
                    </a:gs>
                  </a:gsLst>
                  <a:lin ang="5400000" scaled="1"/>
                </a:gradFill>
                <a:cs typeface="Segoe UI" pitchFamily="34" charset="0"/>
              </a:rPr>
            </a:br>
            <a:r>
              <a:rPr lang="en-US" sz="3200" b="1" spc="-60" dirty="0">
                <a:ln w="3175">
                  <a:noFill/>
                </a:ln>
                <a:gradFill>
                  <a:gsLst>
                    <a:gs pos="3804">
                      <a:schemeClr val="bg1"/>
                    </a:gs>
                    <a:gs pos="12500">
                      <a:schemeClr val="bg1"/>
                    </a:gs>
                  </a:gsLst>
                  <a:lin ang="5400000" scaled="1"/>
                </a:gradFill>
                <a:cs typeface="Segoe UI" pitchFamily="34" charset="0"/>
              </a:rPr>
              <a:t>	https://github.com/SteveLasker/Visitors</a:t>
            </a:r>
            <a:endParaRPr lang="en-US" dirty="0"/>
          </a:p>
        </p:txBody>
      </p:sp>
    </p:spTree>
    <p:extLst>
      <p:ext uri="{BB962C8B-B14F-4D97-AF65-F5344CB8AC3E}">
        <p14:creationId xmlns:p14="http://schemas.microsoft.com/office/powerpoint/2010/main" val="336217002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730"/>
            <a:ext cx="11887878" cy="917444"/>
          </a:xfrm>
        </p:spPr>
        <p:txBody>
          <a:bodyPr/>
          <a:lstStyle/>
          <a:p>
            <a:r>
              <a:rPr lang="en-US" dirty="0"/>
              <a:t>Windows Containers</a:t>
            </a:r>
          </a:p>
        </p:txBody>
      </p:sp>
      <p:sp>
        <p:nvSpPr>
          <p:cNvPr id="9" name="Rectangle 8"/>
          <p:cNvSpPr/>
          <p:nvPr/>
        </p:nvSpPr>
        <p:spPr bwMode="auto">
          <a:xfrm>
            <a:off x="5055398" y="5211531"/>
            <a:ext cx="2089901" cy="769985"/>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 Kernel</a:t>
            </a:r>
          </a:p>
        </p:txBody>
      </p:sp>
      <p:grpSp>
        <p:nvGrpSpPr>
          <p:cNvPr id="10" name="Group 9">
            <a:extLst/>
          </p:cNvPr>
          <p:cNvGrpSpPr/>
          <p:nvPr/>
        </p:nvGrpSpPr>
        <p:grpSpPr>
          <a:xfrm>
            <a:off x="5055398" y="1946011"/>
            <a:ext cx="2089901" cy="3199839"/>
            <a:chOff x="288208" y="1986348"/>
            <a:chExt cx="2131808" cy="3264002"/>
          </a:xfrm>
        </p:grpSpPr>
        <p:sp>
          <p:nvSpPr>
            <p:cNvPr id="11" name="Rectangle 10"/>
            <p:cNvSpPr/>
            <p:nvPr/>
          </p:nvSpPr>
          <p:spPr>
            <a:xfrm>
              <a:off x="288208" y="1986348"/>
              <a:ext cx="2131808" cy="3264002"/>
            </a:xfrm>
            <a:prstGeom prst="rect">
              <a:avLst/>
            </a:prstGeom>
            <a:solidFill>
              <a:schemeClr val="tx2"/>
            </a:solidFill>
            <a:ln w="17145" cap="flat" cmpd="sng" algn="ctr">
              <a:noFill/>
              <a:prstDash val="solid"/>
            </a:ln>
            <a:effectLst/>
          </p:spPr>
          <p:txBody>
            <a:bodyPr rtlCol="0" anchor="t"/>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38587">
                        <a:schemeClr val="bg1"/>
                      </a:gs>
                      <a:gs pos="76000">
                        <a:schemeClr val="bg1"/>
                      </a:gs>
                    </a:gsLst>
                    <a:lin ang="5400000" scaled="0"/>
                  </a:gradFill>
                  <a:effectLst/>
                  <a:uLnTx/>
                  <a:uFillTx/>
                  <a:latin typeface="Segoe UI"/>
                  <a:ea typeface="+mn-ea"/>
                  <a:cs typeface="+mn-cs"/>
                </a:rPr>
                <a:t>Host User Mode</a:t>
              </a:r>
            </a:p>
          </p:txBody>
        </p:sp>
        <p:sp>
          <p:nvSpPr>
            <p:cNvPr id="12" name="Rectangle 11"/>
            <p:cNvSpPr/>
            <p:nvPr/>
          </p:nvSpPr>
          <p:spPr bwMode="auto">
            <a:xfrm>
              <a:off x="441807" y="2485621"/>
              <a:ext cx="1824611" cy="2676198"/>
            </a:xfrm>
            <a:prstGeom prst="rect">
              <a:avLst/>
            </a:prstGeom>
            <a:solidFill>
              <a:srgbClr val="FFFFFF"/>
            </a:solid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0326">
                        <a:schemeClr val="tx2"/>
                      </a:gs>
                      <a:gs pos="38587">
                        <a:schemeClr val="tx2"/>
                      </a:gs>
                    </a:gsLst>
                    <a:lin ang="5400000" scaled="0"/>
                  </a:gradFill>
                  <a:effectLst/>
                  <a:uLnTx/>
                  <a:uFillTx/>
                  <a:latin typeface="Segoe UI"/>
                  <a:ea typeface="Segoe UI" pitchFamily="34" charset="0"/>
                  <a:cs typeface="Segoe UI" pitchFamily="34" charset="0"/>
                </a:rPr>
                <a:t>Container Runtime</a:t>
              </a:r>
            </a:p>
          </p:txBody>
        </p:sp>
        <p:sp>
          <p:nvSpPr>
            <p:cNvPr id="13" name="Rectangle 12"/>
            <p:cNvSpPr/>
            <p:nvPr/>
          </p:nvSpPr>
          <p:spPr bwMode="auto">
            <a:xfrm>
              <a:off x="591628" y="4133865"/>
              <a:ext cx="1524969" cy="838081"/>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containerD</a:t>
              </a:r>
            </a:p>
          </p:txBody>
        </p:sp>
        <p:sp>
          <p:nvSpPr>
            <p:cNvPr id="14" name="Rectangle 13">
              <a:extLst/>
            </p:cNvPr>
            <p:cNvSpPr/>
            <p:nvPr/>
          </p:nvSpPr>
          <p:spPr bwMode="auto">
            <a:xfrm>
              <a:off x="591628" y="3225320"/>
              <a:ext cx="1524969" cy="838081"/>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Docker Engine</a:t>
              </a:r>
            </a:p>
          </p:txBody>
        </p:sp>
      </p:grpSp>
      <p:pic>
        <p:nvPicPr>
          <p:cNvPr id="15" name="Picture 14" descr="moby.png"/>
          <p:cNvPicPr>
            <a:picLocks noChangeAspect="1"/>
          </p:cNvPicPr>
          <p:nvPr/>
        </p:nvPicPr>
        <p:blipFill rotWithShape="1">
          <a:blip r:embed="rId3">
            <a:extLst>
              <a:ext uri="{28A0092B-C50C-407E-A947-70E740481C1C}">
                <a14:useLocalDpi xmlns:a14="http://schemas.microsoft.com/office/drawing/2010/main" val="0"/>
              </a:ext>
            </a:extLst>
          </a:blip>
          <a:srcRect l="-2578" r="50000" b="7582"/>
          <a:stretch/>
        </p:blipFill>
        <p:spPr>
          <a:xfrm>
            <a:off x="11099636" y="5487236"/>
            <a:ext cx="1336839" cy="1507289"/>
          </a:xfrm>
          <a:prstGeom prst="rect">
            <a:avLst/>
          </a:prstGeom>
        </p:spPr>
      </p:pic>
    </p:spTree>
    <p:extLst>
      <p:ext uri="{BB962C8B-B14F-4D97-AF65-F5344CB8AC3E}">
        <p14:creationId xmlns:p14="http://schemas.microsoft.com/office/powerpoint/2010/main" val="802262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730"/>
            <a:ext cx="11887878" cy="917444"/>
          </a:xfrm>
        </p:spPr>
        <p:txBody>
          <a:bodyPr/>
          <a:lstStyle/>
          <a:p>
            <a:r>
              <a:rPr lang="en-US" dirty="0"/>
              <a:t>Windows Containers</a:t>
            </a:r>
          </a:p>
        </p:txBody>
      </p:sp>
      <p:sp>
        <p:nvSpPr>
          <p:cNvPr id="13" name="Rectangle 12"/>
          <p:cNvSpPr/>
          <p:nvPr/>
        </p:nvSpPr>
        <p:spPr bwMode="auto">
          <a:xfrm>
            <a:off x="3903942" y="6044257"/>
            <a:ext cx="4404399" cy="623253"/>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Hyper-V Hypervisor</a:t>
            </a:r>
          </a:p>
        </p:txBody>
      </p:sp>
      <p:sp>
        <p:nvSpPr>
          <p:cNvPr id="14" name="Rectangle 13"/>
          <p:cNvSpPr/>
          <p:nvPr/>
        </p:nvSpPr>
        <p:spPr bwMode="auto">
          <a:xfrm>
            <a:off x="3903941" y="5211531"/>
            <a:ext cx="4404400" cy="769985"/>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 Kernel</a:t>
            </a:r>
          </a:p>
        </p:txBody>
      </p:sp>
      <p:grpSp>
        <p:nvGrpSpPr>
          <p:cNvPr id="15" name="Group 14">
            <a:extLst/>
          </p:cNvPr>
          <p:cNvGrpSpPr/>
          <p:nvPr/>
        </p:nvGrpSpPr>
        <p:grpSpPr>
          <a:xfrm>
            <a:off x="6109738" y="3437596"/>
            <a:ext cx="2198604" cy="1705340"/>
            <a:chOff x="2512791" y="3510814"/>
            <a:chExt cx="2242691" cy="1739536"/>
          </a:xfrm>
        </p:grpSpPr>
        <p:sp>
          <p:nvSpPr>
            <p:cNvPr id="16" name="Rectangle 15"/>
            <p:cNvSpPr/>
            <p:nvPr/>
          </p:nvSpPr>
          <p:spPr bwMode="auto">
            <a:xfrm>
              <a:off x="2512791" y="3510814"/>
              <a:ext cx="2242691" cy="1739536"/>
            </a:xfrm>
            <a:prstGeom prst="rect">
              <a:avLst/>
            </a:prstGeom>
            <a:solidFill>
              <a:schemeClr val="tx2"/>
            </a:solidFill>
            <a:ln>
              <a:noFill/>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 Server Container</a:t>
              </a:r>
            </a:p>
          </p:txBody>
        </p:sp>
        <p:sp>
          <p:nvSpPr>
            <p:cNvPr id="17" name="Rectangle 16"/>
            <p:cNvSpPr/>
            <p:nvPr/>
          </p:nvSpPr>
          <p:spPr bwMode="auto">
            <a:xfrm>
              <a:off x="3050259" y="4326710"/>
              <a:ext cx="1167756" cy="838081"/>
            </a:xfrm>
            <a:prstGeom prst="rect">
              <a:avLst/>
            </a:prstGeom>
            <a:solidFill>
              <a:srgbClr val="FFFFFF"/>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175" b="0" i="0" u="none" strike="noStrike" kern="0" cap="none" spc="0" normalizeH="0" baseline="0" noProof="0" dirty="0">
                  <a:ln>
                    <a:noFill/>
                  </a:ln>
                  <a:gradFill>
                    <a:gsLst>
                      <a:gs pos="29348">
                        <a:schemeClr val="tx2"/>
                      </a:gs>
                      <a:gs pos="53261">
                        <a:schemeClr val="tx2"/>
                      </a:gs>
                    </a:gsLst>
                    <a:lin ang="5400000" scaled="0"/>
                  </a:gradFill>
                  <a:effectLst/>
                  <a:uLnTx/>
                  <a:uFillTx/>
                  <a:latin typeface="Segoe UI"/>
                  <a:ea typeface="+mn-ea"/>
                  <a:cs typeface="+mn-cs"/>
                </a:rPr>
                <a:t>App</a:t>
              </a:r>
            </a:p>
          </p:txBody>
        </p:sp>
      </p:grpSp>
      <p:grpSp>
        <p:nvGrpSpPr>
          <p:cNvPr id="18" name="Group 17">
            <a:extLst/>
          </p:cNvPr>
          <p:cNvGrpSpPr/>
          <p:nvPr/>
        </p:nvGrpSpPr>
        <p:grpSpPr>
          <a:xfrm>
            <a:off x="3903941" y="1946011"/>
            <a:ext cx="2089901" cy="3199839"/>
            <a:chOff x="288208" y="1986348"/>
            <a:chExt cx="2131808" cy="3264002"/>
          </a:xfrm>
        </p:grpSpPr>
        <p:sp>
          <p:nvSpPr>
            <p:cNvPr id="19" name="Rectangle 18"/>
            <p:cNvSpPr/>
            <p:nvPr/>
          </p:nvSpPr>
          <p:spPr>
            <a:xfrm>
              <a:off x="288208" y="1986348"/>
              <a:ext cx="2131808" cy="3264002"/>
            </a:xfrm>
            <a:prstGeom prst="rect">
              <a:avLst/>
            </a:prstGeom>
            <a:solidFill>
              <a:schemeClr val="tx2"/>
            </a:solidFill>
            <a:ln w="17145" cap="flat" cmpd="sng" algn="ctr">
              <a:noFill/>
              <a:prstDash val="solid"/>
            </a:ln>
            <a:effectLst/>
          </p:spPr>
          <p:txBody>
            <a:bodyPr rtlCol="0" anchor="t"/>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38587">
                        <a:schemeClr val="bg1"/>
                      </a:gs>
                      <a:gs pos="76000">
                        <a:schemeClr val="bg1"/>
                      </a:gs>
                    </a:gsLst>
                    <a:lin ang="5400000" scaled="0"/>
                  </a:gradFill>
                  <a:effectLst/>
                  <a:uLnTx/>
                  <a:uFillTx/>
                  <a:latin typeface="Segoe UI"/>
                  <a:ea typeface="+mn-ea"/>
                  <a:cs typeface="+mn-cs"/>
                </a:rPr>
                <a:t>Host User Mode</a:t>
              </a:r>
            </a:p>
          </p:txBody>
        </p:sp>
        <p:sp>
          <p:nvSpPr>
            <p:cNvPr id="20" name="Rectangle 19"/>
            <p:cNvSpPr/>
            <p:nvPr/>
          </p:nvSpPr>
          <p:spPr bwMode="auto">
            <a:xfrm>
              <a:off x="441807" y="2485621"/>
              <a:ext cx="1824611" cy="2676198"/>
            </a:xfrm>
            <a:prstGeom prst="rect">
              <a:avLst/>
            </a:prstGeom>
            <a:solidFill>
              <a:srgbClr val="FFFFFF"/>
            </a:solid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41304">
                        <a:schemeClr val="tx2"/>
                      </a:gs>
                      <a:gs pos="53261">
                        <a:schemeClr val="tx2"/>
                      </a:gs>
                    </a:gsLst>
                  </a:gradFill>
                  <a:effectLst/>
                  <a:uLnTx/>
                  <a:uFillTx/>
                  <a:latin typeface="Segoe UI"/>
                  <a:ea typeface="Segoe UI" pitchFamily="34" charset="0"/>
                  <a:cs typeface="Segoe UI" pitchFamily="34" charset="0"/>
                </a:rPr>
                <a:t>Container Runtime</a:t>
              </a:r>
            </a:p>
          </p:txBody>
        </p:sp>
        <p:sp>
          <p:nvSpPr>
            <p:cNvPr id="21" name="Rectangle 20"/>
            <p:cNvSpPr/>
            <p:nvPr/>
          </p:nvSpPr>
          <p:spPr bwMode="auto">
            <a:xfrm>
              <a:off x="591628" y="4133865"/>
              <a:ext cx="1524969" cy="838081"/>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containerD</a:t>
              </a:r>
            </a:p>
          </p:txBody>
        </p:sp>
        <p:sp>
          <p:nvSpPr>
            <p:cNvPr id="23" name="Rectangle 22">
              <a:extLst/>
            </p:cNvPr>
            <p:cNvSpPr/>
            <p:nvPr/>
          </p:nvSpPr>
          <p:spPr bwMode="auto">
            <a:xfrm>
              <a:off x="591628" y="3225320"/>
              <a:ext cx="1524969" cy="838081"/>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Docker Engine</a:t>
              </a:r>
            </a:p>
          </p:txBody>
        </p:sp>
      </p:grpSp>
      <p:pic>
        <p:nvPicPr>
          <p:cNvPr id="24" name="Picture 23" descr="moby.png"/>
          <p:cNvPicPr>
            <a:picLocks noChangeAspect="1"/>
          </p:cNvPicPr>
          <p:nvPr/>
        </p:nvPicPr>
        <p:blipFill rotWithShape="1">
          <a:blip r:embed="rId2">
            <a:extLst>
              <a:ext uri="{28A0092B-C50C-407E-A947-70E740481C1C}">
                <a14:useLocalDpi xmlns:a14="http://schemas.microsoft.com/office/drawing/2010/main" val="0"/>
              </a:ext>
            </a:extLst>
          </a:blip>
          <a:srcRect l="-2578" r="50000" b="7582"/>
          <a:stretch/>
        </p:blipFill>
        <p:spPr>
          <a:xfrm>
            <a:off x="11099636" y="5487236"/>
            <a:ext cx="1336839" cy="1507289"/>
          </a:xfrm>
          <a:prstGeom prst="rect">
            <a:avLst/>
          </a:prstGeom>
        </p:spPr>
      </p:pic>
    </p:spTree>
    <p:extLst>
      <p:ext uri="{BB962C8B-B14F-4D97-AF65-F5344CB8AC3E}">
        <p14:creationId xmlns:p14="http://schemas.microsoft.com/office/powerpoint/2010/main" val="3615338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730"/>
            <a:ext cx="11887878" cy="917444"/>
          </a:xfrm>
        </p:spPr>
        <p:txBody>
          <a:bodyPr/>
          <a:lstStyle/>
          <a:p>
            <a:r>
              <a:rPr lang="en-US" dirty="0"/>
              <a:t>Windows Containers</a:t>
            </a:r>
          </a:p>
        </p:txBody>
      </p:sp>
      <p:sp>
        <p:nvSpPr>
          <p:cNvPr id="16" name="Rectangle 15"/>
          <p:cNvSpPr/>
          <p:nvPr/>
        </p:nvSpPr>
        <p:spPr bwMode="auto">
          <a:xfrm>
            <a:off x="2788331" y="6044257"/>
            <a:ext cx="6914997" cy="623253"/>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Hyper-V Hypervisor</a:t>
            </a:r>
          </a:p>
        </p:txBody>
      </p:sp>
      <p:sp>
        <p:nvSpPr>
          <p:cNvPr id="17" name="Rectangle 16"/>
          <p:cNvSpPr/>
          <p:nvPr/>
        </p:nvSpPr>
        <p:spPr bwMode="auto">
          <a:xfrm>
            <a:off x="2788329" y="5211531"/>
            <a:ext cx="6914999" cy="769985"/>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 Kernel</a:t>
            </a:r>
          </a:p>
        </p:txBody>
      </p:sp>
      <p:grpSp>
        <p:nvGrpSpPr>
          <p:cNvPr id="18" name="Group 17">
            <a:extLst/>
          </p:cNvPr>
          <p:cNvGrpSpPr/>
          <p:nvPr/>
        </p:nvGrpSpPr>
        <p:grpSpPr>
          <a:xfrm>
            <a:off x="4994127" y="3437596"/>
            <a:ext cx="2198604" cy="1705340"/>
            <a:chOff x="2512791" y="3510814"/>
            <a:chExt cx="2242691" cy="1739536"/>
          </a:xfrm>
        </p:grpSpPr>
        <p:sp>
          <p:nvSpPr>
            <p:cNvPr id="19" name="Rectangle 18"/>
            <p:cNvSpPr/>
            <p:nvPr/>
          </p:nvSpPr>
          <p:spPr bwMode="auto">
            <a:xfrm>
              <a:off x="2512791" y="3510814"/>
              <a:ext cx="2242691" cy="1739536"/>
            </a:xfrm>
            <a:prstGeom prst="rect">
              <a:avLst/>
            </a:prstGeom>
            <a:solidFill>
              <a:schemeClr val="tx2"/>
            </a:solidFill>
            <a:ln>
              <a:noFill/>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 Server Container</a:t>
              </a:r>
            </a:p>
          </p:txBody>
        </p:sp>
        <p:sp>
          <p:nvSpPr>
            <p:cNvPr id="20" name="Rectangle 19"/>
            <p:cNvSpPr/>
            <p:nvPr/>
          </p:nvSpPr>
          <p:spPr bwMode="auto">
            <a:xfrm>
              <a:off x="3050259" y="4326710"/>
              <a:ext cx="1167756" cy="838081"/>
            </a:xfrm>
            <a:prstGeom prst="rect">
              <a:avLst/>
            </a:prstGeom>
            <a:solidFill>
              <a:srgbClr val="FFFFFF"/>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175" b="0" i="0" u="none" strike="noStrike" kern="0" cap="none" spc="0" normalizeH="0" baseline="0" noProof="0" dirty="0">
                  <a:ln>
                    <a:noFill/>
                  </a:ln>
                  <a:gradFill>
                    <a:gsLst>
                      <a:gs pos="30435">
                        <a:schemeClr val="tx2"/>
                      </a:gs>
                      <a:gs pos="53261">
                        <a:schemeClr val="tx2"/>
                      </a:gs>
                    </a:gsLst>
                  </a:gradFill>
                  <a:effectLst/>
                  <a:uLnTx/>
                  <a:uFillTx/>
                  <a:latin typeface="Segoe UI"/>
                  <a:ea typeface="+mn-ea"/>
                  <a:cs typeface="+mn-cs"/>
                </a:rPr>
                <a:t>App</a:t>
              </a:r>
            </a:p>
          </p:txBody>
        </p:sp>
      </p:grpSp>
      <p:grpSp>
        <p:nvGrpSpPr>
          <p:cNvPr id="21" name="Group 20">
            <a:extLst/>
          </p:cNvPr>
          <p:cNvGrpSpPr/>
          <p:nvPr/>
        </p:nvGrpSpPr>
        <p:grpSpPr>
          <a:xfrm>
            <a:off x="2788330" y="1946011"/>
            <a:ext cx="2089901" cy="3199839"/>
            <a:chOff x="288208" y="1986348"/>
            <a:chExt cx="2131808" cy="3264002"/>
          </a:xfrm>
        </p:grpSpPr>
        <p:sp>
          <p:nvSpPr>
            <p:cNvPr id="23" name="Rectangle 22"/>
            <p:cNvSpPr/>
            <p:nvPr/>
          </p:nvSpPr>
          <p:spPr>
            <a:xfrm>
              <a:off x="288208" y="1986348"/>
              <a:ext cx="2131808" cy="3264002"/>
            </a:xfrm>
            <a:prstGeom prst="rect">
              <a:avLst/>
            </a:prstGeom>
            <a:solidFill>
              <a:schemeClr val="tx2"/>
            </a:solidFill>
            <a:ln w="17145" cap="flat" cmpd="sng" algn="ctr">
              <a:noFill/>
              <a:prstDash val="solid"/>
            </a:ln>
            <a:effectLst/>
          </p:spPr>
          <p:txBody>
            <a:bodyPr rtlCol="0" anchor="t"/>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38587">
                        <a:schemeClr val="bg1"/>
                      </a:gs>
                      <a:gs pos="76000">
                        <a:schemeClr val="bg1"/>
                      </a:gs>
                    </a:gsLst>
                    <a:lin ang="5400000" scaled="0"/>
                  </a:gradFill>
                  <a:effectLst/>
                  <a:uLnTx/>
                  <a:uFillTx/>
                  <a:latin typeface="Segoe UI"/>
                  <a:ea typeface="+mn-ea"/>
                  <a:cs typeface="+mn-cs"/>
                </a:rPr>
                <a:t>Host User Mode</a:t>
              </a:r>
            </a:p>
          </p:txBody>
        </p:sp>
        <p:sp>
          <p:nvSpPr>
            <p:cNvPr id="24" name="Rectangle 23"/>
            <p:cNvSpPr/>
            <p:nvPr/>
          </p:nvSpPr>
          <p:spPr bwMode="auto">
            <a:xfrm>
              <a:off x="441807" y="2485621"/>
              <a:ext cx="1824611" cy="2676198"/>
            </a:xfrm>
            <a:prstGeom prst="rect">
              <a:avLst/>
            </a:prstGeom>
            <a:solidFill>
              <a:srgbClr val="FFFFFF"/>
            </a:solid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30435">
                        <a:schemeClr val="tx2"/>
                      </a:gs>
                      <a:gs pos="53261">
                        <a:schemeClr val="tx2"/>
                      </a:gs>
                    </a:gsLst>
                  </a:gradFill>
                  <a:effectLst/>
                  <a:uLnTx/>
                  <a:uFillTx/>
                  <a:latin typeface="Segoe UI"/>
                  <a:ea typeface="Segoe UI" pitchFamily="34" charset="0"/>
                  <a:cs typeface="Segoe UI" pitchFamily="34" charset="0"/>
                </a:rPr>
                <a:t>Container Runtime</a:t>
              </a:r>
            </a:p>
          </p:txBody>
        </p:sp>
        <p:sp>
          <p:nvSpPr>
            <p:cNvPr id="25" name="Rectangle 24"/>
            <p:cNvSpPr/>
            <p:nvPr/>
          </p:nvSpPr>
          <p:spPr bwMode="auto">
            <a:xfrm>
              <a:off x="591628" y="4133865"/>
              <a:ext cx="1524969" cy="838081"/>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containerD</a:t>
              </a:r>
            </a:p>
          </p:txBody>
        </p:sp>
        <p:sp>
          <p:nvSpPr>
            <p:cNvPr id="27" name="Rectangle 26">
              <a:extLst/>
            </p:cNvPr>
            <p:cNvSpPr/>
            <p:nvPr/>
          </p:nvSpPr>
          <p:spPr bwMode="auto">
            <a:xfrm>
              <a:off x="591628" y="3225320"/>
              <a:ext cx="1524969" cy="838081"/>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Docker Engine</a:t>
              </a:r>
            </a:p>
          </p:txBody>
        </p:sp>
      </p:grpSp>
      <p:grpSp>
        <p:nvGrpSpPr>
          <p:cNvPr id="28" name="Group 27">
            <a:extLst/>
          </p:cNvPr>
          <p:cNvGrpSpPr/>
          <p:nvPr/>
        </p:nvGrpSpPr>
        <p:grpSpPr>
          <a:xfrm>
            <a:off x="7504725" y="3437596"/>
            <a:ext cx="2198604" cy="1705340"/>
            <a:chOff x="2512791" y="3510814"/>
            <a:chExt cx="2242691" cy="1739536"/>
          </a:xfrm>
        </p:grpSpPr>
        <p:sp>
          <p:nvSpPr>
            <p:cNvPr id="29" name="Rectangle 28">
              <a:extLst/>
            </p:cNvPr>
            <p:cNvSpPr/>
            <p:nvPr/>
          </p:nvSpPr>
          <p:spPr bwMode="auto">
            <a:xfrm>
              <a:off x="2512791" y="3510814"/>
              <a:ext cx="2242691" cy="1739536"/>
            </a:xfrm>
            <a:prstGeom prst="rect">
              <a:avLst/>
            </a:prstGeom>
            <a:solidFill>
              <a:schemeClr val="tx2"/>
            </a:solidFill>
            <a:ln>
              <a:noFill/>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 Server Container</a:t>
              </a:r>
            </a:p>
          </p:txBody>
        </p:sp>
        <p:sp>
          <p:nvSpPr>
            <p:cNvPr id="30" name="Rectangle 29">
              <a:extLst/>
            </p:cNvPr>
            <p:cNvSpPr/>
            <p:nvPr/>
          </p:nvSpPr>
          <p:spPr bwMode="auto">
            <a:xfrm>
              <a:off x="3050259" y="4326710"/>
              <a:ext cx="1167756" cy="838081"/>
            </a:xfrm>
            <a:prstGeom prst="rect">
              <a:avLst/>
            </a:prstGeom>
            <a:solidFill>
              <a:srgbClr val="FFFFFF"/>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175" b="0" i="0" u="none" strike="noStrike" kern="0" cap="none" spc="0" normalizeH="0" baseline="0" noProof="0" dirty="0">
                  <a:ln>
                    <a:noFill/>
                  </a:ln>
                  <a:gradFill>
                    <a:gsLst>
                      <a:gs pos="30435">
                        <a:schemeClr val="tx2"/>
                      </a:gs>
                      <a:gs pos="53261">
                        <a:schemeClr val="tx2"/>
                      </a:gs>
                    </a:gsLst>
                  </a:gradFill>
                  <a:effectLst/>
                  <a:uLnTx/>
                  <a:uFillTx/>
                  <a:latin typeface="Segoe UI"/>
                  <a:ea typeface="+mn-ea"/>
                  <a:cs typeface="+mn-cs"/>
                </a:rPr>
                <a:t>App</a:t>
              </a:r>
            </a:p>
          </p:txBody>
        </p:sp>
      </p:grpSp>
      <p:pic>
        <p:nvPicPr>
          <p:cNvPr id="31" name="Picture 30" descr="moby.png"/>
          <p:cNvPicPr>
            <a:picLocks noChangeAspect="1"/>
          </p:cNvPicPr>
          <p:nvPr/>
        </p:nvPicPr>
        <p:blipFill rotWithShape="1">
          <a:blip r:embed="rId2">
            <a:extLst>
              <a:ext uri="{28A0092B-C50C-407E-A947-70E740481C1C}">
                <a14:useLocalDpi xmlns:a14="http://schemas.microsoft.com/office/drawing/2010/main" val="0"/>
              </a:ext>
            </a:extLst>
          </a:blip>
          <a:srcRect l="-2578" r="50000" b="7582"/>
          <a:stretch/>
        </p:blipFill>
        <p:spPr>
          <a:xfrm>
            <a:off x="11099636" y="5487236"/>
            <a:ext cx="1336839" cy="1507289"/>
          </a:xfrm>
          <a:prstGeom prst="rect">
            <a:avLst/>
          </a:prstGeom>
        </p:spPr>
      </p:pic>
    </p:spTree>
    <p:extLst>
      <p:ext uri="{BB962C8B-B14F-4D97-AF65-F5344CB8AC3E}">
        <p14:creationId xmlns:p14="http://schemas.microsoft.com/office/powerpoint/2010/main" val="2129502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730"/>
            <a:ext cx="11887878" cy="917444"/>
          </a:xfrm>
        </p:spPr>
        <p:txBody>
          <a:bodyPr/>
          <a:lstStyle/>
          <a:p>
            <a:r>
              <a:rPr lang="en-US" dirty="0"/>
              <a:t>Windows Containers</a:t>
            </a:r>
          </a:p>
        </p:txBody>
      </p:sp>
      <p:sp>
        <p:nvSpPr>
          <p:cNvPr id="19" name="Rectangle 18"/>
          <p:cNvSpPr/>
          <p:nvPr/>
        </p:nvSpPr>
        <p:spPr bwMode="auto">
          <a:xfrm>
            <a:off x="2543641" y="6044257"/>
            <a:ext cx="7111096" cy="623253"/>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Hyper-V Hypervisor</a:t>
            </a:r>
          </a:p>
        </p:txBody>
      </p:sp>
      <p:sp>
        <p:nvSpPr>
          <p:cNvPr id="20" name="Rectangle 19"/>
          <p:cNvSpPr/>
          <p:nvPr/>
        </p:nvSpPr>
        <p:spPr bwMode="auto">
          <a:xfrm>
            <a:off x="2543640" y="5211531"/>
            <a:ext cx="4404400" cy="769985"/>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 Kernel</a:t>
            </a:r>
          </a:p>
        </p:txBody>
      </p:sp>
      <p:grpSp>
        <p:nvGrpSpPr>
          <p:cNvPr id="21" name="Group 20">
            <a:extLst/>
          </p:cNvPr>
          <p:cNvGrpSpPr/>
          <p:nvPr/>
        </p:nvGrpSpPr>
        <p:grpSpPr>
          <a:xfrm>
            <a:off x="4749437" y="3437596"/>
            <a:ext cx="2198604" cy="1705340"/>
            <a:chOff x="2512791" y="3510814"/>
            <a:chExt cx="2242691" cy="1739536"/>
          </a:xfrm>
        </p:grpSpPr>
        <p:sp>
          <p:nvSpPr>
            <p:cNvPr id="23" name="Rectangle 22"/>
            <p:cNvSpPr/>
            <p:nvPr/>
          </p:nvSpPr>
          <p:spPr bwMode="auto">
            <a:xfrm>
              <a:off x="2512791" y="3510814"/>
              <a:ext cx="2242691" cy="1739536"/>
            </a:xfrm>
            <a:prstGeom prst="rect">
              <a:avLst/>
            </a:prstGeom>
            <a:solidFill>
              <a:schemeClr val="tx2"/>
            </a:solidFill>
            <a:ln>
              <a:noFill/>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 Server Container</a:t>
              </a:r>
            </a:p>
          </p:txBody>
        </p:sp>
        <p:sp>
          <p:nvSpPr>
            <p:cNvPr id="24" name="Rectangle 23"/>
            <p:cNvSpPr/>
            <p:nvPr/>
          </p:nvSpPr>
          <p:spPr bwMode="auto">
            <a:xfrm>
              <a:off x="3050259" y="4326710"/>
              <a:ext cx="1167756" cy="838081"/>
            </a:xfrm>
            <a:prstGeom prst="rect">
              <a:avLst/>
            </a:prstGeom>
            <a:solidFill>
              <a:srgbClr val="FFFFFF"/>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175" b="0" i="0" u="none" strike="noStrike" kern="0" cap="none" spc="0" normalizeH="0" baseline="0" noProof="0" dirty="0">
                  <a:ln>
                    <a:noFill/>
                  </a:ln>
                  <a:gradFill>
                    <a:gsLst>
                      <a:gs pos="30435">
                        <a:schemeClr val="tx2"/>
                      </a:gs>
                      <a:gs pos="53261">
                        <a:schemeClr val="tx2"/>
                      </a:gs>
                    </a:gsLst>
                  </a:gradFill>
                  <a:effectLst/>
                  <a:uLnTx/>
                  <a:uFillTx/>
                  <a:latin typeface="Segoe UI"/>
                  <a:ea typeface="+mn-ea"/>
                  <a:cs typeface="+mn-cs"/>
                </a:rPr>
                <a:t>App</a:t>
              </a:r>
            </a:p>
          </p:txBody>
        </p:sp>
      </p:grpSp>
      <p:grpSp>
        <p:nvGrpSpPr>
          <p:cNvPr id="25" name="Group 24">
            <a:extLst/>
          </p:cNvPr>
          <p:cNvGrpSpPr/>
          <p:nvPr/>
        </p:nvGrpSpPr>
        <p:grpSpPr>
          <a:xfrm>
            <a:off x="2543640" y="1946011"/>
            <a:ext cx="2089901" cy="3199839"/>
            <a:chOff x="288208" y="1986348"/>
            <a:chExt cx="2131808" cy="3264002"/>
          </a:xfrm>
        </p:grpSpPr>
        <p:sp>
          <p:nvSpPr>
            <p:cNvPr id="27" name="Rectangle 26"/>
            <p:cNvSpPr/>
            <p:nvPr/>
          </p:nvSpPr>
          <p:spPr>
            <a:xfrm>
              <a:off x="288208" y="1986348"/>
              <a:ext cx="2131808" cy="3264002"/>
            </a:xfrm>
            <a:prstGeom prst="rect">
              <a:avLst/>
            </a:prstGeom>
            <a:solidFill>
              <a:schemeClr val="tx2"/>
            </a:solidFill>
            <a:ln w="17145" cap="flat" cmpd="sng" algn="ctr">
              <a:noFill/>
              <a:prstDash val="solid"/>
            </a:ln>
            <a:effectLst/>
          </p:spPr>
          <p:txBody>
            <a:bodyPr rtlCol="0" anchor="t"/>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38587">
                        <a:schemeClr val="bg1"/>
                      </a:gs>
                      <a:gs pos="76000">
                        <a:schemeClr val="bg1"/>
                      </a:gs>
                    </a:gsLst>
                    <a:lin ang="5400000" scaled="0"/>
                  </a:gradFill>
                  <a:effectLst/>
                  <a:uLnTx/>
                  <a:uFillTx/>
                  <a:latin typeface="Segoe UI"/>
                  <a:ea typeface="+mn-ea"/>
                  <a:cs typeface="+mn-cs"/>
                </a:rPr>
                <a:t>Host User Mode</a:t>
              </a:r>
            </a:p>
          </p:txBody>
        </p:sp>
        <p:sp>
          <p:nvSpPr>
            <p:cNvPr id="28" name="Rectangle 27"/>
            <p:cNvSpPr/>
            <p:nvPr/>
          </p:nvSpPr>
          <p:spPr bwMode="auto">
            <a:xfrm>
              <a:off x="441807" y="2485621"/>
              <a:ext cx="1824611" cy="2676198"/>
            </a:xfrm>
            <a:prstGeom prst="rect">
              <a:avLst/>
            </a:prstGeom>
            <a:solidFill>
              <a:srgbClr val="FFFFFF"/>
            </a:solid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30435">
                        <a:schemeClr val="tx2"/>
                      </a:gs>
                      <a:gs pos="53261">
                        <a:schemeClr val="tx2"/>
                      </a:gs>
                    </a:gsLst>
                  </a:gradFill>
                  <a:effectLst/>
                  <a:uLnTx/>
                  <a:uFillTx/>
                  <a:latin typeface="Segoe UI"/>
                  <a:ea typeface="Segoe UI" pitchFamily="34" charset="0"/>
                  <a:cs typeface="Segoe UI" pitchFamily="34" charset="0"/>
                </a:rPr>
                <a:t>Container Runtime</a:t>
              </a:r>
            </a:p>
          </p:txBody>
        </p:sp>
        <p:sp>
          <p:nvSpPr>
            <p:cNvPr id="29" name="Rectangle 28"/>
            <p:cNvSpPr/>
            <p:nvPr/>
          </p:nvSpPr>
          <p:spPr bwMode="auto">
            <a:xfrm>
              <a:off x="591628" y="4133865"/>
              <a:ext cx="1524969" cy="838081"/>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containerD</a:t>
              </a:r>
            </a:p>
          </p:txBody>
        </p:sp>
        <p:sp>
          <p:nvSpPr>
            <p:cNvPr id="30" name="Rectangle 29">
              <a:extLst/>
            </p:cNvPr>
            <p:cNvSpPr/>
            <p:nvPr/>
          </p:nvSpPr>
          <p:spPr bwMode="auto">
            <a:xfrm>
              <a:off x="591628" y="3225320"/>
              <a:ext cx="1524969" cy="838081"/>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Docker Engine</a:t>
              </a:r>
            </a:p>
          </p:txBody>
        </p:sp>
      </p:grpSp>
      <p:sp>
        <p:nvSpPr>
          <p:cNvPr id="31" name="Rectangle 30"/>
          <p:cNvSpPr/>
          <p:nvPr/>
        </p:nvSpPr>
        <p:spPr bwMode="auto">
          <a:xfrm>
            <a:off x="7063937" y="2246713"/>
            <a:ext cx="2590800" cy="3734803"/>
          </a:xfrm>
          <a:prstGeom prst="rect">
            <a:avLst/>
          </a:prstGeom>
          <a:solidFill>
            <a:schemeClr val="tx2"/>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38587">
                      <a:schemeClr val="bg1"/>
                    </a:gs>
                    <a:gs pos="76000">
                      <a:schemeClr val="bg1"/>
                    </a:gs>
                  </a:gsLst>
                  <a:lin ang="5400000" scaled="0"/>
                </a:gradFill>
                <a:effectLst/>
                <a:uLnTx/>
                <a:uFillTx/>
                <a:latin typeface="Segoe UI"/>
                <a:ea typeface="Segoe UI" pitchFamily="34" charset="0"/>
                <a:cs typeface="Segoe UI" pitchFamily="34" charset="0"/>
              </a:rPr>
              <a:t>Hyper-V Isolation</a:t>
            </a:r>
          </a:p>
        </p:txBody>
      </p:sp>
      <p:sp>
        <p:nvSpPr>
          <p:cNvPr id="32" name="Rounded Rectangle 7"/>
          <p:cNvSpPr/>
          <p:nvPr/>
        </p:nvSpPr>
        <p:spPr bwMode="auto">
          <a:xfrm>
            <a:off x="7171182" y="2782935"/>
            <a:ext cx="2376311" cy="3142997"/>
          </a:xfrm>
          <a:prstGeom prst="roundRect">
            <a:avLst>
              <a:gd name="adj" fmla="val 2213"/>
            </a:avLst>
          </a:prstGeom>
          <a:solidFill>
            <a:srgbClr val="FFFFFF"/>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30435">
                      <a:schemeClr val="tx2"/>
                    </a:gs>
                    <a:gs pos="53261">
                      <a:schemeClr val="tx2"/>
                    </a:gs>
                  </a:gsLst>
                </a:gradFill>
                <a:effectLst/>
                <a:uLnTx/>
                <a:uFillTx/>
                <a:latin typeface="Segoe UI"/>
                <a:ea typeface="Segoe UI" pitchFamily="34" charset="0"/>
                <a:cs typeface="Segoe UI" pitchFamily="34" charset="0"/>
              </a:rPr>
              <a:t>Virtual Machine</a:t>
            </a:r>
            <a:br>
              <a:rPr kumimoji="0" lang="en-US" sz="2353" b="0" i="0" u="none" strike="noStrike" kern="0" cap="none" spc="0" normalizeH="0" baseline="0" noProof="0" dirty="0">
                <a:ln>
                  <a:noFill/>
                </a:ln>
                <a:gradFill>
                  <a:gsLst>
                    <a:gs pos="30435">
                      <a:schemeClr val="tx2"/>
                    </a:gs>
                    <a:gs pos="53261">
                      <a:schemeClr val="tx2"/>
                    </a:gs>
                  </a:gsLst>
                </a:gradFill>
                <a:effectLst/>
                <a:uLnTx/>
                <a:uFillTx/>
                <a:latin typeface="Segoe UI"/>
                <a:ea typeface="Segoe UI" pitchFamily="34" charset="0"/>
                <a:cs typeface="Segoe UI" pitchFamily="34" charset="0"/>
              </a:rPr>
            </a:br>
            <a:r>
              <a:rPr kumimoji="0" lang="en-US" sz="1400" b="0" i="1" u="none" strike="noStrike" kern="0" cap="none" spc="0" normalizeH="0" baseline="0" noProof="0" dirty="0">
                <a:ln>
                  <a:noFill/>
                </a:ln>
                <a:gradFill>
                  <a:gsLst>
                    <a:gs pos="30435">
                      <a:schemeClr val="tx2"/>
                    </a:gs>
                    <a:gs pos="53261">
                      <a:schemeClr val="tx2"/>
                    </a:gs>
                  </a:gsLst>
                </a:gradFill>
                <a:effectLst/>
                <a:uLnTx/>
                <a:uFillTx/>
                <a:latin typeface="Segoe UI"/>
                <a:ea typeface="Segoe UI" pitchFamily="34" charset="0"/>
                <a:cs typeface="Segoe UI" pitchFamily="34" charset="0"/>
              </a:rPr>
              <a:t>Optimized for Container</a:t>
            </a:r>
            <a:endParaRPr kumimoji="0" lang="en-US" sz="2353" b="0" i="1" u="none" strike="noStrike" kern="0" cap="none" spc="0" normalizeH="0" baseline="0" noProof="0" dirty="0">
              <a:ln>
                <a:noFill/>
              </a:ln>
              <a:gradFill>
                <a:gsLst>
                  <a:gs pos="30435">
                    <a:schemeClr val="tx2"/>
                  </a:gs>
                  <a:gs pos="53261">
                    <a:schemeClr val="tx2"/>
                  </a:gs>
                </a:gsLst>
              </a:gradFill>
              <a:effectLst/>
              <a:uLnTx/>
              <a:uFillTx/>
              <a:latin typeface="Segoe UI"/>
              <a:ea typeface="Segoe UI" pitchFamily="34" charset="0"/>
              <a:cs typeface="Segoe UI" pitchFamily="34" charset="0"/>
            </a:endParaRPr>
          </a:p>
        </p:txBody>
      </p:sp>
      <p:sp>
        <p:nvSpPr>
          <p:cNvPr id="34" name="Rectangle 33"/>
          <p:cNvSpPr/>
          <p:nvPr/>
        </p:nvSpPr>
        <p:spPr bwMode="auto">
          <a:xfrm>
            <a:off x="7260035" y="5207861"/>
            <a:ext cx="2198604" cy="640993"/>
          </a:xfrm>
          <a:prstGeom prst="rect">
            <a:avLst/>
          </a:prstGeom>
          <a:solidFill>
            <a:schemeClr val="tx2"/>
          </a:solidFill>
          <a:ln>
            <a:noFill/>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 Kernel</a:t>
            </a:r>
          </a:p>
        </p:txBody>
      </p:sp>
      <p:grpSp>
        <p:nvGrpSpPr>
          <p:cNvPr id="35" name="Group 34">
            <a:extLst/>
          </p:cNvPr>
          <p:cNvGrpSpPr/>
          <p:nvPr/>
        </p:nvGrpSpPr>
        <p:grpSpPr>
          <a:xfrm>
            <a:off x="7260035" y="3437596"/>
            <a:ext cx="2198604" cy="1705340"/>
            <a:chOff x="2512791" y="3510814"/>
            <a:chExt cx="2242691" cy="1739536"/>
          </a:xfrm>
        </p:grpSpPr>
        <p:sp>
          <p:nvSpPr>
            <p:cNvPr id="37" name="Rectangle 36">
              <a:extLst/>
            </p:cNvPr>
            <p:cNvSpPr/>
            <p:nvPr/>
          </p:nvSpPr>
          <p:spPr bwMode="auto">
            <a:xfrm>
              <a:off x="2512791" y="3510814"/>
              <a:ext cx="2242691" cy="1739536"/>
            </a:xfrm>
            <a:prstGeom prst="rect">
              <a:avLst/>
            </a:prstGeom>
            <a:solidFill>
              <a:schemeClr val="tx2"/>
            </a:solidFill>
            <a:ln>
              <a:noFill/>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 Server Container</a:t>
              </a:r>
            </a:p>
          </p:txBody>
        </p:sp>
        <p:sp>
          <p:nvSpPr>
            <p:cNvPr id="42" name="Rectangle 41">
              <a:extLst/>
            </p:cNvPr>
            <p:cNvSpPr/>
            <p:nvPr/>
          </p:nvSpPr>
          <p:spPr bwMode="auto">
            <a:xfrm>
              <a:off x="3050259" y="4326710"/>
              <a:ext cx="1167756" cy="838081"/>
            </a:xfrm>
            <a:prstGeom prst="rect">
              <a:avLst/>
            </a:prstGeom>
            <a:solidFill>
              <a:srgbClr val="FFFFFF"/>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175" b="0" i="0" u="none" strike="noStrike" kern="0" cap="none" spc="0" normalizeH="0" baseline="0" noProof="0" dirty="0">
                  <a:ln>
                    <a:noFill/>
                  </a:ln>
                  <a:gradFill>
                    <a:gsLst>
                      <a:gs pos="30435">
                        <a:schemeClr val="tx2"/>
                      </a:gs>
                      <a:gs pos="53261">
                        <a:schemeClr val="tx2"/>
                      </a:gs>
                    </a:gsLst>
                  </a:gradFill>
                  <a:effectLst/>
                  <a:uLnTx/>
                  <a:uFillTx/>
                  <a:latin typeface="Segoe UI"/>
                  <a:ea typeface="+mn-ea"/>
                  <a:cs typeface="+mn-cs"/>
                </a:rPr>
                <a:t>App</a:t>
              </a:r>
            </a:p>
          </p:txBody>
        </p:sp>
      </p:grpSp>
      <p:pic>
        <p:nvPicPr>
          <p:cNvPr id="46" name="Picture 45" descr="moby.png"/>
          <p:cNvPicPr>
            <a:picLocks noChangeAspect="1"/>
          </p:cNvPicPr>
          <p:nvPr/>
        </p:nvPicPr>
        <p:blipFill rotWithShape="1">
          <a:blip r:embed="rId2">
            <a:extLst>
              <a:ext uri="{28A0092B-C50C-407E-A947-70E740481C1C}">
                <a14:useLocalDpi xmlns:a14="http://schemas.microsoft.com/office/drawing/2010/main" val="0"/>
              </a:ext>
            </a:extLst>
          </a:blip>
          <a:srcRect l="-2578" r="50000" b="7582"/>
          <a:stretch/>
        </p:blipFill>
        <p:spPr>
          <a:xfrm>
            <a:off x="11099636" y="5487236"/>
            <a:ext cx="1336839" cy="1507289"/>
          </a:xfrm>
          <a:prstGeom prst="rect">
            <a:avLst/>
          </a:prstGeom>
        </p:spPr>
      </p:pic>
    </p:spTree>
    <p:extLst>
      <p:ext uri="{BB962C8B-B14F-4D97-AF65-F5344CB8AC3E}">
        <p14:creationId xmlns:p14="http://schemas.microsoft.com/office/powerpoint/2010/main" val="3845239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730"/>
            <a:ext cx="11887878" cy="917444"/>
          </a:xfrm>
        </p:spPr>
        <p:txBody>
          <a:bodyPr/>
          <a:lstStyle/>
          <a:p>
            <a:r>
              <a:rPr lang="en-US" dirty="0"/>
              <a:t>Windows Containers</a:t>
            </a:r>
          </a:p>
        </p:txBody>
      </p:sp>
      <p:sp>
        <p:nvSpPr>
          <p:cNvPr id="28" name="Rectangle 27"/>
          <p:cNvSpPr/>
          <p:nvPr/>
        </p:nvSpPr>
        <p:spPr bwMode="auto">
          <a:xfrm>
            <a:off x="1194630" y="6044257"/>
            <a:ext cx="9817676" cy="623253"/>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Hyper-V Hypervisor</a:t>
            </a:r>
          </a:p>
        </p:txBody>
      </p:sp>
      <p:sp>
        <p:nvSpPr>
          <p:cNvPr id="29" name="Rectangle 28"/>
          <p:cNvSpPr/>
          <p:nvPr/>
        </p:nvSpPr>
        <p:spPr bwMode="auto">
          <a:xfrm>
            <a:off x="1194629" y="5211531"/>
            <a:ext cx="4404400" cy="769985"/>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 Kernel</a:t>
            </a:r>
          </a:p>
        </p:txBody>
      </p:sp>
      <p:grpSp>
        <p:nvGrpSpPr>
          <p:cNvPr id="30" name="Group 29">
            <a:extLst/>
          </p:cNvPr>
          <p:cNvGrpSpPr/>
          <p:nvPr/>
        </p:nvGrpSpPr>
        <p:grpSpPr>
          <a:xfrm>
            <a:off x="3400426" y="3437596"/>
            <a:ext cx="2198604" cy="1705340"/>
            <a:chOff x="2512791" y="3510814"/>
            <a:chExt cx="2242691" cy="1739536"/>
          </a:xfrm>
        </p:grpSpPr>
        <p:sp>
          <p:nvSpPr>
            <p:cNvPr id="31" name="Rectangle 30"/>
            <p:cNvSpPr/>
            <p:nvPr/>
          </p:nvSpPr>
          <p:spPr bwMode="auto">
            <a:xfrm>
              <a:off x="2512791" y="3510814"/>
              <a:ext cx="2242691" cy="1739536"/>
            </a:xfrm>
            <a:prstGeom prst="rect">
              <a:avLst/>
            </a:prstGeom>
            <a:solidFill>
              <a:schemeClr val="tx2"/>
            </a:solidFill>
            <a:ln>
              <a:noFill/>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 Server Container</a:t>
              </a:r>
            </a:p>
          </p:txBody>
        </p:sp>
        <p:sp>
          <p:nvSpPr>
            <p:cNvPr id="32" name="Rectangle 31"/>
            <p:cNvSpPr/>
            <p:nvPr/>
          </p:nvSpPr>
          <p:spPr bwMode="auto">
            <a:xfrm>
              <a:off x="3050259" y="4326710"/>
              <a:ext cx="1167756" cy="838081"/>
            </a:xfrm>
            <a:prstGeom prst="rect">
              <a:avLst/>
            </a:prstGeom>
            <a:solidFill>
              <a:srgbClr val="FFFFFF"/>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175" b="0" i="0" u="none" strike="noStrike" kern="0" cap="none" spc="0" normalizeH="0" baseline="0" noProof="0" dirty="0">
                  <a:ln>
                    <a:noFill/>
                  </a:ln>
                  <a:gradFill>
                    <a:gsLst>
                      <a:gs pos="30435">
                        <a:schemeClr val="tx2"/>
                      </a:gs>
                      <a:gs pos="53261">
                        <a:schemeClr val="tx2"/>
                      </a:gs>
                    </a:gsLst>
                  </a:gradFill>
                  <a:effectLst/>
                  <a:uLnTx/>
                  <a:uFillTx/>
                  <a:latin typeface="Segoe UI"/>
                  <a:ea typeface="+mn-ea"/>
                  <a:cs typeface="+mn-cs"/>
                </a:rPr>
                <a:t>App</a:t>
              </a:r>
            </a:p>
          </p:txBody>
        </p:sp>
      </p:grpSp>
      <p:grpSp>
        <p:nvGrpSpPr>
          <p:cNvPr id="34" name="Group 33">
            <a:extLst/>
          </p:cNvPr>
          <p:cNvGrpSpPr/>
          <p:nvPr/>
        </p:nvGrpSpPr>
        <p:grpSpPr>
          <a:xfrm>
            <a:off x="1194629" y="1946011"/>
            <a:ext cx="2089901" cy="3199839"/>
            <a:chOff x="288208" y="1986348"/>
            <a:chExt cx="2131808" cy="3264002"/>
          </a:xfrm>
        </p:grpSpPr>
        <p:sp>
          <p:nvSpPr>
            <p:cNvPr id="35" name="Rectangle 34"/>
            <p:cNvSpPr/>
            <p:nvPr/>
          </p:nvSpPr>
          <p:spPr>
            <a:xfrm>
              <a:off x="288208" y="1986348"/>
              <a:ext cx="2131808" cy="3264002"/>
            </a:xfrm>
            <a:prstGeom prst="rect">
              <a:avLst/>
            </a:prstGeom>
            <a:solidFill>
              <a:schemeClr val="tx2"/>
            </a:solidFill>
            <a:ln w="17145" cap="flat" cmpd="sng" algn="ctr">
              <a:noFill/>
              <a:prstDash val="solid"/>
            </a:ln>
            <a:effectLst/>
          </p:spPr>
          <p:txBody>
            <a:bodyPr rtlCol="0" anchor="t"/>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38587">
                        <a:schemeClr val="bg1"/>
                      </a:gs>
                      <a:gs pos="76000">
                        <a:schemeClr val="bg1"/>
                      </a:gs>
                    </a:gsLst>
                    <a:lin ang="5400000" scaled="0"/>
                  </a:gradFill>
                  <a:effectLst/>
                  <a:uLnTx/>
                  <a:uFillTx/>
                  <a:latin typeface="Segoe UI"/>
                  <a:ea typeface="+mn-ea"/>
                  <a:cs typeface="+mn-cs"/>
                </a:rPr>
                <a:t>Host User Mode</a:t>
              </a:r>
            </a:p>
          </p:txBody>
        </p:sp>
        <p:sp>
          <p:nvSpPr>
            <p:cNvPr id="37" name="Rectangle 36"/>
            <p:cNvSpPr/>
            <p:nvPr/>
          </p:nvSpPr>
          <p:spPr bwMode="auto">
            <a:xfrm>
              <a:off x="441807" y="2485621"/>
              <a:ext cx="1824611" cy="2676198"/>
            </a:xfrm>
            <a:prstGeom prst="rect">
              <a:avLst/>
            </a:prstGeom>
            <a:solidFill>
              <a:srgbClr val="FFFFFF"/>
            </a:solid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30435">
                        <a:schemeClr val="tx2"/>
                      </a:gs>
                      <a:gs pos="53261">
                        <a:schemeClr val="tx2"/>
                      </a:gs>
                    </a:gsLst>
                  </a:gradFill>
                  <a:effectLst/>
                  <a:uLnTx/>
                  <a:uFillTx/>
                  <a:latin typeface="Segoe UI"/>
                  <a:ea typeface="Segoe UI" pitchFamily="34" charset="0"/>
                  <a:cs typeface="Segoe UI" pitchFamily="34" charset="0"/>
                </a:rPr>
                <a:t>Container Runtime</a:t>
              </a:r>
            </a:p>
          </p:txBody>
        </p:sp>
        <p:sp>
          <p:nvSpPr>
            <p:cNvPr id="42" name="Rectangle 41"/>
            <p:cNvSpPr/>
            <p:nvPr/>
          </p:nvSpPr>
          <p:spPr bwMode="auto">
            <a:xfrm>
              <a:off x="591628" y="4133865"/>
              <a:ext cx="1524969" cy="838081"/>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containerD</a:t>
              </a:r>
            </a:p>
          </p:txBody>
        </p:sp>
        <p:sp>
          <p:nvSpPr>
            <p:cNvPr id="46" name="Rectangle 45">
              <a:extLst/>
            </p:cNvPr>
            <p:cNvSpPr/>
            <p:nvPr/>
          </p:nvSpPr>
          <p:spPr bwMode="auto">
            <a:xfrm>
              <a:off x="591628" y="3225320"/>
              <a:ext cx="1524969" cy="838081"/>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Docker Engine</a:t>
              </a:r>
            </a:p>
          </p:txBody>
        </p:sp>
      </p:grpSp>
      <p:grpSp>
        <p:nvGrpSpPr>
          <p:cNvPr id="53" name="Group 52">
            <a:extLst/>
          </p:cNvPr>
          <p:cNvGrpSpPr/>
          <p:nvPr/>
        </p:nvGrpSpPr>
        <p:grpSpPr>
          <a:xfrm>
            <a:off x="5714926" y="2246713"/>
            <a:ext cx="2590800" cy="3734803"/>
            <a:chOff x="5644562" y="2246713"/>
            <a:chExt cx="2590800" cy="3734803"/>
          </a:xfrm>
        </p:grpSpPr>
        <p:sp>
          <p:nvSpPr>
            <p:cNvPr id="54" name="Rectangle 53"/>
            <p:cNvSpPr/>
            <p:nvPr/>
          </p:nvSpPr>
          <p:spPr bwMode="auto">
            <a:xfrm>
              <a:off x="5644562" y="2246713"/>
              <a:ext cx="2590800" cy="3734803"/>
            </a:xfrm>
            <a:prstGeom prst="rect">
              <a:avLst/>
            </a:prstGeom>
            <a:solidFill>
              <a:schemeClr val="tx2"/>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38587">
                        <a:schemeClr val="bg1"/>
                      </a:gs>
                      <a:gs pos="76000">
                        <a:schemeClr val="bg1"/>
                      </a:gs>
                    </a:gsLst>
                    <a:lin ang="5400000" scaled="0"/>
                  </a:gradFill>
                  <a:effectLst/>
                  <a:uLnTx/>
                  <a:uFillTx/>
                  <a:latin typeface="Segoe UI"/>
                  <a:ea typeface="Segoe UI" pitchFamily="34" charset="0"/>
                  <a:cs typeface="Segoe UI" pitchFamily="34" charset="0"/>
                </a:rPr>
                <a:t>Hyper-V Isolation</a:t>
              </a:r>
            </a:p>
          </p:txBody>
        </p:sp>
        <p:sp>
          <p:nvSpPr>
            <p:cNvPr id="55" name="Rounded Rectangle 7"/>
            <p:cNvSpPr/>
            <p:nvPr/>
          </p:nvSpPr>
          <p:spPr bwMode="auto">
            <a:xfrm>
              <a:off x="5751807" y="2782935"/>
              <a:ext cx="2376311" cy="3142997"/>
            </a:xfrm>
            <a:prstGeom prst="roundRect">
              <a:avLst>
                <a:gd name="adj" fmla="val 2213"/>
              </a:avLst>
            </a:prstGeom>
            <a:solidFill>
              <a:srgbClr val="FFFFFF"/>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30435">
                        <a:schemeClr val="tx2"/>
                      </a:gs>
                      <a:gs pos="53261">
                        <a:schemeClr val="tx2"/>
                      </a:gs>
                    </a:gsLst>
                  </a:gradFill>
                  <a:effectLst/>
                  <a:uLnTx/>
                  <a:uFillTx/>
                  <a:latin typeface="Segoe UI"/>
                  <a:ea typeface="Segoe UI" pitchFamily="34" charset="0"/>
                  <a:cs typeface="Segoe UI" pitchFamily="34" charset="0"/>
                </a:rPr>
                <a:t>Virtual Machine</a:t>
              </a:r>
              <a:br>
                <a:rPr kumimoji="0" lang="en-US" sz="2353" b="0" i="0" u="none" strike="noStrike" kern="0" cap="none" spc="0" normalizeH="0" baseline="0" noProof="0" dirty="0">
                  <a:ln>
                    <a:noFill/>
                  </a:ln>
                  <a:gradFill>
                    <a:gsLst>
                      <a:gs pos="30435">
                        <a:schemeClr val="tx2"/>
                      </a:gs>
                      <a:gs pos="53261">
                        <a:schemeClr val="tx2"/>
                      </a:gs>
                    </a:gsLst>
                  </a:gradFill>
                  <a:effectLst/>
                  <a:uLnTx/>
                  <a:uFillTx/>
                  <a:latin typeface="Segoe UI"/>
                  <a:ea typeface="Segoe UI" pitchFamily="34" charset="0"/>
                  <a:cs typeface="Segoe UI" pitchFamily="34" charset="0"/>
                </a:rPr>
              </a:br>
              <a:r>
                <a:rPr kumimoji="0" lang="en-US" sz="1400" b="0" i="1" u="none" strike="noStrike" kern="0" cap="none" spc="0" normalizeH="0" baseline="0" noProof="0" dirty="0">
                  <a:ln>
                    <a:noFill/>
                  </a:ln>
                  <a:gradFill>
                    <a:gsLst>
                      <a:gs pos="30435">
                        <a:schemeClr val="tx2"/>
                      </a:gs>
                      <a:gs pos="53261">
                        <a:schemeClr val="tx2"/>
                      </a:gs>
                    </a:gsLst>
                  </a:gradFill>
                  <a:effectLst/>
                  <a:uLnTx/>
                  <a:uFillTx/>
                  <a:latin typeface="Segoe UI"/>
                  <a:ea typeface="Segoe UI" pitchFamily="34" charset="0"/>
                  <a:cs typeface="Segoe UI" pitchFamily="34" charset="0"/>
                </a:rPr>
                <a:t>Optimized for Container</a:t>
              </a:r>
              <a:endParaRPr kumimoji="0" lang="en-US" sz="2353" b="0" i="1" u="none" strike="noStrike" kern="0" cap="none" spc="0" normalizeH="0" baseline="0" noProof="0" dirty="0">
                <a:ln>
                  <a:noFill/>
                </a:ln>
                <a:gradFill>
                  <a:gsLst>
                    <a:gs pos="30435">
                      <a:schemeClr val="tx2"/>
                    </a:gs>
                    <a:gs pos="53261">
                      <a:schemeClr val="tx2"/>
                    </a:gs>
                  </a:gsLst>
                </a:gradFill>
                <a:effectLst/>
                <a:uLnTx/>
                <a:uFillTx/>
                <a:latin typeface="Segoe UI"/>
                <a:ea typeface="Segoe UI" pitchFamily="34" charset="0"/>
                <a:cs typeface="Segoe UI" pitchFamily="34" charset="0"/>
              </a:endParaRPr>
            </a:p>
          </p:txBody>
        </p:sp>
        <p:sp>
          <p:nvSpPr>
            <p:cNvPr id="56" name="Rectangle 55"/>
            <p:cNvSpPr/>
            <p:nvPr/>
          </p:nvSpPr>
          <p:spPr bwMode="auto">
            <a:xfrm>
              <a:off x="5840660" y="5207861"/>
              <a:ext cx="2198604" cy="640993"/>
            </a:xfrm>
            <a:prstGeom prst="rect">
              <a:avLst/>
            </a:prstGeom>
            <a:solidFill>
              <a:schemeClr val="tx2"/>
            </a:solidFill>
            <a:ln>
              <a:noFill/>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 Kernel</a:t>
              </a:r>
            </a:p>
          </p:txBody>
        </p:sp>
        <p:grpSp>
          <p:nvGrpSpPr>
            <p:cNvPr id="57" name="Group 56">
              <a:extLst/>
            </p:cNvPr>
            <p:cNvGrpSpPr/>
            <p:nvPr/>
          </p:nvGrpSpPr>
          <p:grpSpPr>
            <a:xfrm>
              <a:off x="5840660" y="3437596"/>
              <a:ext cx="2198604" cy="1705340"/>
              <a:chOff x="2512791" y="3510814"/>
              <a:chExt cx="2242691" cy="1739536"/>
            </a:xfrm>
          </p:grpSpPr>
          <p:sp>
            <p:nvSpPr>
              <p:cNvPr id="58" name="Rectangle 57">
                <a:extLst/>
              </p:cNvPr>
              <p:cNvSpPr/>
              <p:nvPr/>
            </p:nvSpPr>
            <p:spPr bwMode="auto">
              <a:xfrm>
                <a:off x="2512791" y="3510814"/>
                <a:ext cx="2242691" cy="1739536"/>
              </a:xfrm>
              <a:prstGeom prst="rect">
                <a:avLst/>
              </a:prstGeom>
              <a:solidFill>
                <a:schemeClr val="tx2"/>
              </a:solidFill>
              <a:ln>
                <a:noFill/>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 Server Container</a:t>
                </a:r>
              </a:p>
            </p:txBody>
          </p:sp>
          <p:sp>
            <p:nvSpPr>
              <p:cNvPr id="59" name="Rectangle 58">
                <a:extLst/>
              </p:cNvPr>
              <p:cNvSpPr/>
              <p:nvPr/>
            </p:nvSpPr>
            <p:spPr bwMode="auto">
              <a:xfrm>
                <a:off x="3050259" y="4326710"/>
                <a:ext cx="1167756" cy="838081"/>
              </a:xfrm>
              <a:prstGeom prst="rect">
                <a:avLst/>
              </a:prstGeom>
              <a:solidFill>
                <a:srgbClr val="FFFFFF"/>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175" b="0" i="0" u="none" strike="noStrike" kern="0" cap="none" spc="0" normalizeH="0" baseline="0" noProof="0" dirty="0">
                    <a:ln>
                      <a:noFill/>
                    </a:ln>
                    <a:gradFill>
                      <a:gsLst>
                        <a:gs pos="30435">
                          <a:schemeClr val="tx2"/>
                        </a:gs>
                        <a:gs pos="53261">
                          <a:schemeClr val="tx2"/>
                        </a:gs>
                      </a:gsLst>
                    </a:gradFill>
                    <a:effectLst/>
                    <a:uLnTx/>
                    <a:uFillTx/>
                    <a:latin typeface="Segoe UI"/>
                    <a:ea typeface="+mn-ea"/>
                    <a:cs typeface="+mn-cs"/>
                  </a:rPr>
                  <a:t>App</a:t>
                </a:r>
              </a:p>
            </p:txBody>
          </p:sp>
        </p:grpSp>
      </p:grpSp>
      <p:grpSp>
        <p:nvGrpSpPr>
          <p:cNvPr id="60" name="Group 59">
            <a:extLst/>
          </p:cNvPr>
          <p:cNvGrpSpPr/>
          <p:nvPr/>
        </p:nvGrpSpPr>
        <p:grpSpPr>
          <a:xfrm>
            <a:off x="8421623" y="2246713"/>
            <a:ext cx="2590800" cy="3734803"/>
            <a:chOff x="8342607" y="2246713"/>
            <a:chExt cx="2590800" cy="3734803"/>
          </a:xfrm>
        </p:grpSpPr>
        <p:sp>
          <p:nvSpPr>
            <p:cNvPr id="61" name="Rectangle 60">
              <a:extLst/>
            </p:cNvPr>
            <p:cNvSpPr/>
            <p:nvPr/>
          </p:nvSpPr>
          <p:spPr bwMode="auto">
            <a:xfrm>
              <a:off x="8342607" y="2246713"/>
              <a:ext cx="2590800" cy="3734803"/>
            </a:xfrm>
            <a:prstGeom prst="rect">
              <a:avLst/>
            </a:prstGeom>
            <a:solidFill>
              <a:schemeClr val="tx2"/>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38587">
                        <a:schemeClr val="bg1"/>
                      </a:gs>
                      <a:gs pos="76000">
                        <a:schemeClr val="bg1"/>
                      </a:gs>
                    </a:gsLst>
                    <a:lin ang="5400000" scaled="0"/>
                  </a:gradFill>
                  <a:effectLst/>
                  <a:uLnTx/>
                  <a:uFillTx/>
                  <a:latin typeface="Segoe UI"/>
                  <a:ea typeface="Segoe UI" pitchFamily="34" charset="0"/>
                  <a:cs typeface="Segoe UI" pitchFamily="34" charset="0"/>
                </a:rPr>
                <a:t>Hyper-V Isolation</a:t>
              </a:r>
            </a:p>
          </p:txBody>
        </p:sp>
        <p:sp>
          <p:nvSpPr>
            <p:cNvPr id="62" name="Rounded Rectangle 7">
              <a:extLst/>
            </p:cNvPr>
            <p:cNvSpPr/>
            <p:nvPr/>
          </p:nvSpPr>
          <p:spPr bwMode="auto">
            <a:xfrm>
              <a:off x="8449852" y="2782935"/>
              <a:ext cx="2376311" cy="3142997"/>
            </a:xfrm>
            <a:prstGeom prst="roundRect">
              <a:avLst>
                <a:gd name="adj" fmla="val 2213"/>
              </a:avLst>
            </a:prstGeom>
            <a:solidFill>
              <a:srgbClr val="FFFFFF"/>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30435">
                        <a:schemeClr val="tx2"/>
                      </a:gs>
                      <a:gs pos="53261">
                        <a:schemeClr val="tx2"/>
                      </a:gs>
                    </a:gsLst>
                  </a:gradFill>
                  <a:effectLst/>
                  <a:uLnTx/>
                  <a:uFillTx/>
                  <a:latin typeface="Segoe UI"/>
                  <a:ea typeface="Segoe UI" pitchFamily="34" charset="0"/>
                  <a:cs typeface="Segoe UI" pitchFamily="34" charset="0"/>
                </a:rPr>
                <a:t>Virtual Machine</a:t>
              </a:r>
              <a:br>
                <a:rPr kumimoji="0" lang="en-US" sz="2353" b="0" i="0" u="none" strike="noStrike" kern="0" cap="none" spc="0" normalizeH="0" baseline="0" noProof="0" dirty="0">
                  <a:ln>
                    <a:noFill/>
                  </a:ln>
                  <a:gradFill>
                    <a:gsLst>
                      <a:gs pos="30435">
                        <a:schemeClr val="tx2"/>
                      </a:gs>
                      <a:gs pos="53261">
                        <a:schemeClr val="tx2"/>
                      </a:gs>
                    </a:gsLst>
                  </a:gradFill>
                  <a:effectLst/>
                  <a:uLnTx/>
                  <a:uFillTx/>
                  <a:latin typeface="Segoe UI"/>
                  <a:ea typeface="Segoe UI" pitchFamily="34" charset="0"/>
                  <a:cs typeface="Segoe UI" pitchFamily="34" charset="0"/>
                </a:rPr>
              </a:br>
              <a:r>
                <a:rPr kumimoji="0" lang="en-US" sz="1400" b="0" i="1" u="none" strike="noStrike" kern="0" cap="none" spc="0" normalizeH="0" baseline="0" noProof="0" dirty="0">
                  <a:ln>
                    <a:noFill/>
                  </a:ln>
                  <a:gradFill>
                    <a:gsLst>
                      <a:gs pos="30435">
                        <a:schemeClr val="tx2"/>
                      </a:gs>
                      <a:gs pos="53261">
                        <a:schemeClr val="tx2"/>
                      </a:gs>
                    </a:gsLst>
                  </a:gradFill>
                  <a:effectLst/>
                  <a:uLnTx/>
                  <a:uFillTx/>
                  <a:latin typeface="Segoe UI"/>
                  <a:ea typeface="Segoe UI" pitchFamily="34" charset="0"/>
                  <a:cs typeface="Segoe UI" pitchFamily="34" charset="0"/>
                </a:rPr>
                <a:t>Optimized for Container</a:t>
              </a:r>
              <a:endParaRPr kumimoji="0" lang="en-US" sz="2353" b="0" i="1" u="none" strike="noStrike" kern="0" cap="none" spc="0" normalizeH="0" baseline="0" noProof="0" dirty="0">
                <a:ln>
                  <a:noFill/>
                </a:ln>
                <a:gradFill>
                  <a:gsLst>
                    <a:gs pos="30435">
                      <a:schemeClr val="tx2"/>
                    </a:gs>
                    <a:gs pos="53261">
                      <a:schemeClr val="tx2"/>
                    </a:gs>
                  </a:gsLst>
                </a:gradFill>
                <a:effectLst/>
                <a:uLnTx/>
                <a:uFillTx/>
                <a:latin typeface="Segoe UI"/>
                <a:ea typeface="Segoe UI" pitchFamily="34" charset="0"/>
                <a:cs typeface="Segoe UI" pitchFamily="34" charset="0"/>
              </a:endParaRPr>
            </a:p>
          </p:txBody>
        </p:sp>
        <p:sp>
          <p:nvSpPr>
            <p:cNvPr id="63" name="Rectangle 62">
              <a:extLst/>
            </p:cNvPr>
            <p:cNvSpPr/>
            <p:nvPr/>
          </p:nvSpPr>
          <p:spPr bwMode="auto">
            <a:xfrm>
              <a:off x="8538705" y="5207861"/>
              <a:ext cx="2198604" cy="640993"/>
            </a:xfrm>
            <a:prstGeom prst="rect">
              <a:avLst/>
            </a:prstGeom>
            <a:solidFill>
              <a:schemeClr val="tx2"/>
            </a:solidFill>
            <a:ln>
              <a:noFill/>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Linux Kernel</a:t>
              </a:r>
            </a:p>
          </p:txBody>
        </p:sp>
        <p:grpSp>
          <p:nvGrpSpPr>
            <p:cNvPr id="64" name="Group 63">
              <a:extLst/>
            </p:cNvPr>
            <p:cNvGrpSpPr/>
            <p:nvPr/>
          </p:nvGrpSpPr>
          <p:grpSpPr>
            <a:xfrm>
              <a:off x="8538705" y="3437596"/>
              <a:ext cx="2198604" cy="1705340"/>
              <a:chOff x="2512791" y="3510814"/>
              <a:chExt cx="2242691" cy="1739536"/>
            </a:xfrm>
          </p:grpSpPr>
          <p:sp>
            <p:nvSpPr>
              <p:cNvPr id="65" name="Rectangle 64">
                <a:extLst/>
              </p:cNvPr>
              <p:cNvSpPr/>
              <p:nvPr/>
            </p:nvSpPr>
            <p:spPr bwMode="auto">
              <a:xfrm>
                <a:off x="2512791" y="3510814"/>
                <a:ext cx="2242691" cy="1739536"/>
              </a:xfrm>
              <a:prstGeom prst="rect">
                <a:avLst/>
              </a:prstGeom>
              <a:solidFill>
                <a:schemeClr val="tx2"/>
              </a:solidFill>
              <a:ln>
                <a:noFill/>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Linux</a:t>
                </a:r>
              </a:p>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a:t>
                </a:r>
              </a:p>
            </p:txBody>
          </p:sp>
          <p:sp>
            <p:nvSpPr>
              <p:cNvPr id="66" name="Rectangle 65">
                <a:extLst/>
              </p:cNvPr>
              <p:cNvSpPr/>
              <p:nvPr/>
            </p:nvSpPr>
            <p:spPr bwMode="auto">
              <a:xfrm>
                <a:off x="3050259" y="4326710"/>
                <a:ext cx="1167756" cy="838081"/>
              </a:xfrm>
              <a:prstGeom prst="rect">
                <a:avLst/>
              </a:prstGeom>
              <a:solidFill>
                <a:srgbClr val="FFFFFF"/>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175" b="0" i="0" u="none" strike="noStrike" kern="0" cap="none" spc="0" normalizeH="0" baseline="0" noProof="0" dirty="0">
                    <a:ln>
                      <a:noFill/>
                    </a:ln>
                    <a:gradFill>
                      <a:gsLst>
                        <a:gs pos="30435">
                          <a:schemeClr val="tx2"/>
                        </a:gs>
                        <a:gs pos="53261">
                          <a:schemeClr val="tx2"/>
                        </a:gs>
                      </a:gsLst>
                    </a:gradFill>
                    <a:effectLst/>
                    <a:uLnTx/>
                    <a:uFillTx/>
                    <a:latin typeface="Segoe UI"/>
                    <a:ea typeface="+mn-ea"/>
                    <a:cs typeface="+mn-cs"/>
                  </a:rPr>
                  <a:t>App</a:t>
                </a:r>
              </a:p>
            </p:txBody>
          </p:sp>
        </p:grpSp>
      </p:grpSp>
      <p:sp>
        <p:nvSpPr>
          <p:cNvPr id="67" name="Star: 5 Points 66">
            <a:extLst/>
          </p:cNvPr>
          <p:cNvSpPr/>
          <p:nvPr/>
        </p:nvSpPr>
        <p:spPr bwMode="auto">
          <a:xfrm>
            <a:off x="8754515" y="463690"/>
            <a:ext cx="1925015" cy="1710267"/>
          </a:xfrm>
          <a:prstGeom prst="star5">
            <a:avLst/>
          </a:prstGeom>
          <a:solidFill>
            <a:schemeClr val="accent2"/>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New</a:t>
            </a:r>
          </a:p>
        </p:txBody>
      </p:sp>
      <p:pic>
        <p:nvPicPr>
          <p:cNvPr id="68" name="Picture 67" descr="moby.png"/>
          <p:cNvPicPr>
            <a:picLocks noChangeAspect="1"/>
          </p:cNvPicPr>
          <p:nvPr/>
        </p:nvPicPr>
        <p:blipFill rotWithShape="1">
          <a:blip r:embed="rId2">
            <a:extLst>
              <a:ext uri="{28A0092B-C50C-407E-A947-70E740481C1C}">
                <a14:useLocalDpi xmlns:a14="http://schemas.microsoft.com/office/drawing/2010/main" val="0"/>
              </a:ext>
            </a:extLst>
          </a:blip>
          <a:srcRect l="-2578" r="50000" b="7582"/>
          <a:stretch/>
        </p:blipFill>
        <p:spPr>
          <a:xfrm>
            <a:off x="11099636" y="5487236"/>
            <a:ext cx="1336839" cy="1507289"/>
          </a:xfrm>
          <a:prstGeom prst="rect">
            <a:avLst/>
          </a:prstGeom>
        </p:spPr>
      </p:pic>
    </p:spTree>
    <p:extLst>
      <p:ext uri="{BB962C8B-B14F-4D97-AF65-F5344CB8AC3E}">
        <p14:creationId xmlns:p14="http://schemas.microsoft.com/office/powerpoint/2010/main" val="245033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fltVal val="0"/>
                                          </p:val>
                                        </p:tav>
                                        <p:tav tm="100000">
                                          <p:val>
                                            <p:strVal val="#ppt_w"/>
                                          </p:val>
                                        </p:tav>
                                      </p:tavLst>
                                    </p:anim>
                                    <p:anim calcmode="lin" valueType="num">
                                      <p:cBhvr>
                                        <p:cTn id="8" dur="500" fill="hold"/>
                                        <p:tgtEl>
                                          <p:spTgt spid="67"/>
                                        </p:tgtEl>
                                        <p:attrNameLst>
                                          <p:attrName>ppt_h</p:attrName>
                                        </p:attrNameLst>
                                      </p:cBhvr>
                                      <p:tavLst>
                                        <p:tav tm="0">
                                          <p:val>
                                            <p:fltVal val="0"/>
                                          </p:val>
                                        </p:tav>
                                        <p:tav tm="100000">
                                          <p:val>
                                            <p:strVal val="#ppt_h"/>
                                          </p:val>
                                        </p:tav>
                                      </p:tavLst>
                                    </p:anim>
                                    <p:animEffect transition="in" filter="fade">
                                      <p:cBhvr>
                                        <p:cTn id="9" dur="500"/>
                                        <p:tgtEl>
                                          <p:spTgt spid="67"/>
                                        </p:tgtEl>
                                      </p:cBhvr>
                                    </p:animEffect>
                                  </p:childTnLst>
                                </p:cTn>
                              </p:par>
                            </p:childTnLst>
                          </p:cTn>
                        </p:par>
                        <p:par>
                          <p:cTn id="10" fill="hold">
                            <p:stCondLst>
                              <p:cond delay="500"/>
                            </p:stCondLst>
                            <p:childTnLst>
                              <p:par>
                                <p:cTn id="11" presetID="26" presetClass="emph" presetSubtype="0" repeatCount="3000" fill="hold" grpId="0" nodeType="afterEffect">
                                  <p:stCondLst>
                                    <p:cond delay="0"/>
                                  </p:stCondLst>
                                  <p:childTnLst>
                                    <p:animEffect transition="out" filter="fade">
                                      <p:cBhvr>
                                        <p:cTn id="12" dur="500" tmFilter="0, 0; .2, .5; .8, .5; 1, 0"/>
                                        <p:tgtEl>
                                          <p:spTgt spid="67"/>
                                        </p:tgtEl>
                                      </p:cBhvr>
                                    </p:animEffect>
                                    <p:animScale>
                                      <p:cBhvr>
                                        <p:cTn id="13" dur="250" autoRev="1" fill="hold"/>
                                        <p:tgtEl>
                                          <p:spTgt spid="6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527715" y="5600359"/>
            <a:ext cx="11402487" cy="96633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a:gradFill>
                  <a:gsLst>
                    <a:gs pos="38587">
                      <a:schemeClr val="bg1"/>
                    </a:gs>
                    <a:gs pos="76000">
                      <a:schemeClr val="bg1"/>
                    </a:gs>
                  </a:gsLst>
                  <a:lin ang="5400000" scaled="0"/>
                </a:gradFill>
                <a:ea typeface="Segoe UI" pitchFamily="34" charset="0"/>
                <a:cs typeface="Segoe UI" pitchFamily="34" charset="0"/>
              </a:rPr>
              <a:t>Windows Server</a:t>
            </a:r>
          </a:p>
        </p:txBody>
      </p:sp>
      <p:sp>
        <p:nvSpPr>
          <p:cNvPr id="4" name="Rectangle 3"/>
          <p:cNvSpPr/>
          <p:nvPr/>
        </p:nvSpPr>
        <p:spPr bwMode="auto">
          <a:xfrm>
            <a:off x="6264728" y="2042793"/>
            <a:ext cx="5665474" cy="3493804"/>
          </a:xfrm>
          <a:prstGeom prst="rect">
            <a:avLst/>
          </a:prstGeom>
          <a:solidFill>
            <a:schemeClr val="accent1"/>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3600" dirty="0">
                <a:gradFill>
                  <a:gsLst>
                    <a:gs pos="38587">
                      <a:schemeClr val="bg1"/>
                    </a:gs>
                    <a:gs pos="76000">
                      <a:schemeClr val="bg1"/>
                    </a:gs>
                  </a:gsLst>
                  <a:lin ang="5400000" scaled="0"/>
                </a:gradFill>
                <a:latin typeface="+mj-lt"/>
                <a:ea typeface="Segoe Print" charset="0"/>
                <a:cs typeface="Segoe Print" charset="0"/>
              </a:rPr>
              <a:t>Server Core</a:t>
            </a:r>
          </a:p>
        </p:txBody>
      </p:sp>
      <p:sp>
        <p:nvSpPr>
          <p:cNvPr id="5" name="Rectangle 4"/>
          <p:cNvSpPr/>
          <p:nvPr/>
        </p:nvSpPr>
        <p:spPr bwMode="auto">
          <a:xfrm>
            <a:off x="527715" y="2045262"/>
            <a:ext cx="5665474" cy="3493804"/>
          </a:xfrm>
          <a:prstGeom prst="rect">
            <a:avLst/>
          </a:prstGeom>
          <a:solidFill>
            <a:schemeClr val="tx2"/>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3600" dirty="0">
                <a:gradFill>
                  <a:gsLst>
                    <a:gs pos="38587">
                      <a:schemeClr val="bg1"/>
                    </a:gs>
                    <a:gs pos="76000">
                      <a:schemeClr val="bg1"/>
                    </a:gs>
                  </a:gsLst>
                  <a:lin ang="5400000" scaled="0"/>
                </a:gradFill>
                <a:latin typeface="+mj-lt"/>
                <a:ea typeface="Segoe Print" charset="0"/>
                <a:cs typeface="Segoe Print" charset="0"/>
              </a:rPr>
              <a:t>Nano Server</a:t>
            </a:r>
          </a:p>
        </p:txBody>
      </p:sp>
      <p:sp>
        <p:nvSpPr>
          <p:cNvPr id="3" name="Title 2"/>
          <p:cNvSpPr>
            <a:spLocks noGrp="1"/>
          </p:cNvSpPr>
          <p:nvPr>
            <p:ph type="title"/>
          </p:nvPr>
        </p:nvSpPr>
        <p:spPr/>
        <p:txBody>
          <a:bodyPr/>
          <a:lstStyle/>
          <a:p>
            <a:r>
              <a:rPr lang="en-US" dirty="0"/>
              <a:t>Container operating system environments</a:t>
            </a:r>
          </a:p>
        </p:txBody>
      </p:sp>
      <p:sp>
        <p:nvSpPr>
          <p:cNvPr id="15" name="TextBox 14"/>
          <p:cNvSpPr txBox="1"/>
          <p:nvPr/>
        </p:nvSpPr>
        <p:spPr>
          <a:xfrm>
            <a:off x="9600259" y="4421581"/>
            <a:ext cx="1766679" cy="794021"/>
          </a:xfrm>
          <a:prstGeom prst="rect">
            <a:avLst/>
          </a:prstGeom>
          <a:noFill/>
        </p:spPr>
        <p:txBody>
          <a:bodyPr wrap="square" lIns="182854" tIns="146283" rIns="182854" bIns="146283" rtlCol="0">
            <a:spAutoFit/>
          </a:bodyPr>
          <a:lstStyle/>
          <a:p>
            <a:pPr defTabSz="932563">
              <a:lnSpc>
                <a:spcPct val="90000"/>
              </a:lnSpc>
              <a:spcAft>
                <a:spcPts val="600"/>
              </a:spcAft>
            </a:pPr>
            <a:r>
              <a:rPr lang="en-US" dirty="0">
                <a:gradFill>
                  <a:gsLst>
                    <a:gs pos="38587">
                      <a:schemeClr val="bg1"/>
                    </a:gs>
                    <a:gs pos="76000">
                      <a:schemeClr val="bg1"/>
                    </a:gs>
                  </a:gsLst>
                  <a:lin ang="5400000" scaled="0"/>
                </a:gradFill>
              </a:rPr>
              <a:t>Traditional </a:t>
            </a:r>
            <a:br>
              <a:rPr lang="en-US" dirty="0">
                <a:gradFill>
                  <a:gsLst>
                    <a:gs pos="38587">
                      <a:schemeClr val="bg1"/>
                    </a:gs>
                    <a:gs pos="76000">
                      <a:schemeClr val="bg1"/>
                    </a:gs>
                  </a:gsLst>
                  <a:lin ang="5400000" scaled="0"/>
                </a:gradFill>
              </a:rPr>
            </a:br>
            <a:r>
              <a:rPr lang="en-US" dirty="0">
                <a:gradFill>
                  <a:gsLst>
                    <a:gs pos="38587">
                      <a:schemeClr val="bg1"/>
                    </a:gs>
                    <a:gs pos="76000">
                      <a:schemeClr val="bg1"/>
                    </a:gs>
                  </a:gsLst>
                  <a:lin ang="5400000" scaled="0"/>
                </a:gradFill>
              </a:rPr>
              <a:t>applications</a:t>
            </a:r>
          </a:p>
        </p:txBody>
      </p:sp>
      <p:sp>
        <p:nvSpPr>
          <p:cNvPr id="17" name="TextBox 16"/>
          <p:cNvSpPr txBox="1"/>
          <p:nvPr/>
        </p:nvSpPr>
        <p:spPr>
          <a:xfrm>
            <a:off x="7188439" y="4421581"/>
            <a:ext cx="1528093" cy="794021"/>
          </a:xfrm>
          <a:prstGeom prst="rect">
            <a:avLst/>
          </a:prstGeom>
          <a:noFill/>
        </p:spPr>
        <p:txBody>
          <a:bodyPr wrap="square" lIns="182854" tIns="146283" rIns="182854" bIns="146283" rtlCol="0">
            <a:spAutoFit/>
          </a:bodyPr>
          <a:lstStyle/>
          <a:p>
            <a:pPr defTabSz="932563">
              <a:lnSpc>
                <a:spcPct val="90000"/>
              </a:lnSpc>
              <a:spcAft>
                <a:spcPts val="600"/>
              </a:spcAft>
            </a:pPr>
            <a:r>
              <a:rPr lang="en-US" dirty="0">
                <a:gradFill>
                  <a:gsLst>
                    <a:gs pos="38587">
                      <a:schemeClr val="bg1"/>
                    </a:gs>
                    <a:gs pos="76000">
                      <a:schemeClr val="bg1"/>
                    </a:gs>
                  </a:gsLst>
                  <a:lin ang="5400000" scaled="0"/>
                </a:gradFill>
              </a:rPr>
              <a:t>Highly </a:t>
            </a:r>
            <a:br>
              <a:rPr lang="en-US" dirty="0">
                <a:gradFill>
                  <a:gsLst>
                    <a:gs pos="38587">
                      <a:schemeClr val="bg1"/>
                    </a:gs>
                    <a:gs pos="76000">
                      <a:schemeClr val="bg1"/>
                    </a:gs>
                  </a:gsLst>
                  <a:lin ang="5400000" scaled="0"/>
                </a:gradFill>
              </a:rPr>
            </a:br>
            <a:r>
              <a:rPr lang="en-US" dirty="0">
                <a:gradFill>
                  <a:gsLst>
                    <a:gs pos="38587">
                      <a:schemeClr val="bg1"/>
                    </a:gs>
                    <a:gs pos="76000">
                      <a:schemeClr val="bg1"/>
                    </a:gs>
                  </a:gsLst>
                  <a:lin ang="5400000" scaled="0"/>
                </a:gradFill>
              </a:rPr>
              <a:t>compatible</a:t>
            </a:r>
          </a:p>
        </p:txBody>
      </p:sp>
      <p:sp>
        <p:nvSpPr>
          <p:cNvPr id="19" name="TextBox 1"/>
          <p:cNvSpPr txBox="1"/>
          <p:nvPr/>
        </p:nvSpPr>
        <p:spPr>
          <a:xfrm>
            <a:off x="1253429" y="4421581"/>
            <a:ext cx="1543496" cy="794021"/>
          </a:xfrm>
          <a:prstGeom prst="rect">
            <a:avLst/>
          </a:prstGeom>
          <a:noFill/>
        </p:spPr>
        <p:txBody>
          <a:bodyPr wrap="square" lIns="182854" tIns="146283" rIns="182854" bIns="146283" rtlCol="0">
            <a:spAutoFit/>
          </a:bodyPr>
          <a:lstStyle>
            <a:defPPr>
              <a:defRPr lang="en-US"/>
            </a:defPPr>
            <a:lvl1pPr algn="ctr">
              <a:lnSpc>
                <a:spcPct val="90000"/>
              </a:lnSpc>
              <a:spcAft>
                <a:spcPts val="600"/>
              </a:spcAft>
              <a:defRPr sz="2000">
                <a:gradFill>
                  <a:gsLst>
                    <a:gs pos="2917">
                      <a:schemeClr val="tx1"/>
                    </a:gs>
                    <a:gs pos="30000">
                      <a:schemeClr val="tx1"/>
                    </a:gs>
                  </a:gsLst>
                  <a:lin ang="5400000" scaled="0"/>
                </a:gradFill>
              </a:defRPr>
            </a:lvl1pPr>
          </a:lstStyle>
          <a:p>
            <a:pPr algn="l" defTabSz="932563"/>
            <a:r>
              <a:rPr lang="en-US" sz="1800" dirty="0">
                <a:gradFill>
                  <a:gsLst>
                    <a:gs pos="38587">
                      <a:schemeClr val="bg1"/>
                    </a:gs>
                    <a:gs pos="76000">
                      <a:schemeClr val="bg1"/>
                    </a:gs>
                  </a:gsLst>
                  <a:lin ang="5400000" scaled="0"/>
                </a:gradFill>
              </a:rPr>
              <a:t>Highly </a:t>
            </a:r>
            <a:br>
              <a:rPr lang="en-US" sz="1800" dirty="0">
                <a:gradFill>
                  <a:gsLst>
                    <a:gs pos="38587">
                      <a:schemeClr val="bg1"/>
                    </a:gs>
                    <a:gs pos="76000">
                      <a:schemeClr val="bg1"/>
                    </a:gs>
                  </a:gsLst>
                  <a:lin ang="5400000" scaled="0"/>
                </a:gradFill>
              </a:rPr>
            </a:br>
            <a:r>
              <a:rPr lang="en-US" sz="1800" dirty="0">
                <a:gradFill>
                  <a:gsLst>
                    <a:gs pos="38587">
                      <a:schemeClr val="bg1"/>
                    </a:gs>
                    <a:gs pos="76000">
                      <a:schemeClr val="bg1"/>
                    </a:gs>
                  </a:gsLst>
                  <a:lin ang="5400000" scaled="0"/>
                </a:gradFill>
              </a:rPr>
              <a:t>optimized</a:t>
            </a:r>
          </a:p>
        </p:txBody>
      </p:sp>
      <p:sp>
        <p:nvSpPr>
          <p:cNvPr id="21" name="Freeform 20"/>
          <p:cNvSpPr>
            <a:spLocks noChangeAspect="1" noEditPoints="1"/>
          </p:cNvSpPr>
          <p:nvPr/>
        </p:nvSpPr>
        <p:spPr bwMode="black">
          <a:xfrm>
            <a:off x="1452315" y="3327823"/>
            <a:ext cx="989199" cy="989199"/>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2400" dirty="0">
              <a:gradFill>
                <a:gsLst>
                  <a:gs pos="38587">
                    <a:schemeClr val="bg1"/>
                  </a:gs>
                  <a:gs pos="76000">
                    <a:schemeClr val="bg1"/>
                  </a:gs>
                </a:gsLst>
                <a:lin ang="5400000" scaled="0"/>
              </a:gradFill>
              <a:ea typeface="Segoe UI" pitchFamily="34" charset="0"/>
              <a:cs typeface="Segoe UI" pitchFamily="34" charset="0"/>
            </a:endParaRPr>
          </a:p>
        </p:txBody>
      </p:sp>
      <p:sp>
        <p:nvSpPr>
          <p:cNvPr id="22" name="Freeform 21"/>
          <p:cNvSpPr>
            <a:spLocks noChangeAspect="1" noEditPoints="1"/>
          </p:cNvSpPr>
          <p:nvPr/>
        </p:nvSpPr>
        <p:spPr bwMode="black">
          <a:xfrm>
            <a:off x="7297410" y="3314326"/>
            <a:ext cx="1253274" cy="10161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gradFill>
                <a:gsLst>
                  <a:gs pos="38587">
                    <a:schemeClr val="bg1"/>
                  </a:gs>
                  <a:gs pos="76000">
                    <a:schemeClr val="bg1"/>
                  </a:gs>
                </a:gsLst>
                <a:lin ang="5400000" scaled="0"/>
              </a:gradFill>
            </a:endParaRPr>
          </a:p>
        </p:txBody>
      </p:sp>
      <p:sp>
        <p:nvSpPr>
          <p:cNvPr id="10" name="TextBox 9"/>
          <p:cNvSpPr txBox="1"/>
          <p:nvPr/>
        </p:nvSpPr>
        <p:spPr>
          <a:xfrm>
            <a:off x="3516010" y="4421581"/>
            <a:ext cx="2296211" cy="794021"/>
          </a:xfrm>
          <a:prstGeom prst="rect">
            <a:avLst/>
          </a:prstGeom>
          <a:noFill/>
        </p:spPr>
        <p:txBody>
          <a:bodyPr wrap="square" lIns="182854" tIns="146283" rIns="182854" bIns="146283" rtlCol="0">
            <a:spAutoFit/>
          </a:bodyPr>
          <a:lstStyle/>
          <a:p>
            <a:pPr defTabSz="932563">
              <a:lnSpc>
                <a:spcPct val="90000"/>
              </a:lnSpc>
              <a:spcAft>
                <a:spcPts val="600"/>
              </a:spcAft>
            </a:pPr>
            <a:r>
              <a:rPr lang="en-US" dirty="0">
                <a:gradFill>
                  <a:gsLst>
                    <a:gs pos="38587">
                      <a:schemeClr val="bg1"/>
                    </a:gs>
                    <a:gs pos="76000">
                      <a:schemeClr val="bg1"/>
                    </a:gs>
                  </a:gsLst>
                  <a:lin ang="5400000" scaled="0"/>
                </a:gradFill>
              </a:rPr>
              <a:t>Born-in-the-cloud applications</a:t>
            </a:r>
          </a:p>
        </p:txBody>
      </p:sp>
      <p:sp>
        <p:nvSpPr>
          <p:cNvPr id="18" name="Freeform 5"/>
          <p:cNvSpPr>
            <a:spLocks/>
          </p:cNvSpPr>
          <p:nvPr/>
        </p:nvSpPr>
        <p:spPr bwMode="auto">
          <a:xfrm>
            <a:off x="3701611" y="3383540"/>
            <a:ext cx="1341072" cy="877764"/>
          </a:xfrm>
          <a:custGeom>
            <a:avLst/>
            <a:gdLst>
              <a:gd name="T0" fmla="*/ 345 w 2159"/>
              <a:gd name="T1" fmla="*/ 619 h 1412"/>
              <a:gd name="T2" fmla="*/ 345 w 2159"/>
              <a:gd name="T3" fmla="*/ 591 h 1412"/>
              <a:gd name="T4" fmla="*/ 940 w 2159"/>
              <a:gd name="T5" fmla="*/ 0 h 1412"/>
              <a:gd name="T6" fmla="*/ 1437 w 2159"/>
              <a:gd name="T7" fmla="*/ 264 h 1412"/>
              <a:gd name="T8" fmla="*/ 1599 w 2159"/>
              <a:gd name="T9" fmla="*/ 221 h 1412"/>
              <a:gd name="T10" fmla="*/ 1792 w 2159"/>
              <a:gd name="T11" fmla="*/ 278 h 1412"/>
              <a:gd name="T12" fmla="*/ 1945 w 2159"/>
              <a:gd name="T13" fmla="*/ 556 h 1412"/>
              <a:gd name="T14" fmla="*/ 2159 w 2159"/>
              <a:gd name="T15" fmla="*/ 946 h 1412"/>
              <a:gd name="T16" fmla="*/ 1742 w 2159"/>
              <a:gd name="T17" fmla="*/ 1412 h 1412"/>
              <a:gd name="T18" fmla="*/ 1691 w 2159"/>
              <a:gd name="T19" fmla="*/ 1412 h 1412"/>
              <a:gd name="T20" fmla="*/ 1643 w 2159"/>
              <a:gd name="T21" fmla="*/ 1412 h 1412"/>
              <a:gd name="T22" fmla="*/ 671 w 2159"/>
              <a:gd name="T23" fmla="*/ 1412 h 1412"/>
              <a:gd name="T24" fmla="*/ 651 w 2159"/>
              <a:gd name="T25" fmla="*/ 1412 h 1412"/>
              <a:gd name="T26" fmla="*/ 627 w 2159"/>
              <a:gd name="T27" fmla="*/ 1412 h 1412"/>
              <a:gd name="T28" fmla="*/ 555 w 2159"/>
              <a:gd name="T29" fmla="*/ 1412 h 1412"/>
              <a:gd name="T30" fmla="*/ 401 w 2159"/>
              <a:gd name="T31" fmla="*/ 1412 h 1412"/>
              <a:gd name="T32" fmla="*/ 0 w 2159"/>
              <a:gd name="T33" fmla="*/ 1013 h 1412"/>
              <a:gd name="T34" fmla="*/ 345 w 2159"/>
              <a:gd name="T35" fmla="*/ 619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9" h="1412">
                <a:moveTo>
                  <a:pt x="345" y="619"/>
                </a:moveTo>
                <a:cubicBezTo>
                  <a:pt x="345" y="611"/>
                  <a:pt x="345" y="599"/>
                  <a:pt x="345" y="591"/>
                </a:cubicBezTo>
                <a:cubicBezTo>
                  <a:pt x="345" y="264"/>
                  <a:pt x="611" y="0"/>
                  <a:pt x="940" y="0"/>
                </a:cubicBezTo>
                <a:cubicBezTo>
                  <a:pt x="1147" y="0"/>
                  <a:pt x="1329" y="106"/>
                  <a:pt x="1437" y="264"/>
                </a:cubicBezTo>
                <a:cubicBezTo>
                  <a:pt x="1484" y="236"/>
                  <a:pt x="1540" y="221"/>
                  <a:pt x="1599" y="221"/>
                </a:cubicBezTo>
                <a:cubicBezTo>
                  <a:pt x="1671" y="221"/>
                  <a:pt x="1737" y="242"/>
                  <a:pt x="1792" y="278"/>
                </a:cubicBezTo>
                <a:cubicBezTo>
                  <a:pt x="1883" y="338"/>
                  <a:pt x="1942" y="440"/>
                  <a:pt x="1945" y="556"/>
                </a:cubicBezTo>
                <a:cubicBezTo>
                  <a:pt x="2072" y="639"/>
                  <a:pt x="2159" y="785"/>
                  <a:pt x="2159" y="946"/>
                </a:cubicBezTo>
                <a:cubicBezTo>
                  <a:pt x="2159" y="1187"/>
                  <a:pt x="1977" y="1384"/>
                  <a:pt x="1742" y="1412"/>
                </a:cubicBezTo>
                <a:cubicBezTo>
                  <a:pt x="1726" y="1412"/>
                  <a:pt x="1707" y="1412"/>
                  <a:pt x="1691" y="1412"/>
                </a:cubicBezTo>
                <a:cubicBezTo>
                  <a:pt x="1675" y="1412"/>
                  <a:pt x="1659" y="1412"/>
                  <a:pt x="1643" y="1412"/>
                </a:cubicBezTo>
                <a:cubicBezTo>
                  <a:pt x="1425" y="1412"/>
                  <a:pt x="913" y="1412"/>
                  <a:pt x="671" y="1412"/>
                </a:cubicBezTo>
                <a:cubicBezTo>
                  <a:pt x="663" y="1412"/>
                  <a:pt x="657" y="1412"/>
                  <a:pt x="651" y="1412"/>
                </a:cubicBezTo>
                <a:cubicBezTo>
                  <a:pt x="627" y="1412"/>
                  <a:pt x="627" y="1412"/>
                  <a:pt x="627" y="1412"/>
                </a:cubicBezTo>
                <a:cubicBezTo>
                  <a:pt x="615" y="1412"/>
                  <a:pt x="579" y="1412"/>
                  <a:pt x="555" y="1412"/>
                </a:cubicBezTo>
                <a:cubicBezTo>
                  <a:pt x="401" y="1412"/>
                  <a:pt x="401" y="1412"/>
                  <a:pt x="401" y="1412"/>
                </a:cubicBezTo>
                <a:cubicBezTo>
                  <a:pt x="178" y="1408"/>
                  <a:pt x="0" y="1230"/>
                  <a:pt x="0" y="1013"/>
                </a:cubicBezTo>
                <a:cubicBezTo>
                  <a:pt x="0" y="812"/>
                  <a:pt x="151" y="647"/>
                  <a:pt x="345" y="61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gradFill>
                <a:gsLst>
                  <a:gs pos="38587">
                    <a:schemeClr val="bg1"/>
                  </a:gs>
                  <a:gs pos="76000">
                    <a:schemeClr val="bg1"/>
                  </a:gs>
                </a:gsLst>
                <a:lin ang="5400000" scaled="0"/>
              </a:gradFill>
            </a:endParaRPr>
          </a:p>
        </p:txBody>
      </p:sp>
      <p:grpSp>
        <p:nvGrpSpPr>
          <p:cNvPr id="16" name="Group 15"/>
          <p:cNvGrpSpPr/>
          <p:nvPr/>
        </p:nvGrpSpPr>
        <p:grpSpPr>
          <a:xfrm>
            <a:off x="9746094" y="3192991"/>
            <a:ext cx="1043826" cy="1131833"/>
            <a:chOff x="16918515" y="-3457761"/>
            <a:chExt cx="2089150" cy="2787650"/>
          </a:xfrm>
          <a:solidFill>
            <a:schemeClr val="bg1"/>
          </a:solidFill>
        </p:grpSpPr>
        <p:sp>
          <p:nvSpPr>
            <p:cNvPr id="20" name="Freeform 21"/>
            <p:cNvSpPr>
              <a:spLocks noEditPoints="1"/>
            </p:cNvSpPr>
            <p:nvPr/>
          </p:nvSpPr>
          <p:spPr bwMode="auto">
            <a:xfrm>
              <a:off x="16918515" y="-2283008"/>
              <a:ext cx="1308100" cy="1612897"/>
            </a:xfrm>
            <a:custGeom>
              <a:avLst/>
              <a:gdLst>
                <a:gd name="T0" fmla="*/ 0 w 824"/>
                <a:gd name="T1" fmla="*/ 0 h 1016"/>
                <a:gd name="T2" fmla="*/ 0 w 824"/>
                <a:gd name="T3" fmla="*/ 1016 h 1016"/>
                <a:gd name="T4" fmla="*/ 266 w 824"/>
                <a:gd name="T5" fmla="*/ 1016 h 1016"/>
                <a:gd name="T6" fmla="*/ 266 w 824"/>
                <a:gd name="T7" fmla="*/ 807 h 1016"/>
                <a:gd name="T8" fmla="*/ 375 w 824"/>
                <a:gd name="T9" fmla="*/ 807 h 1016"/>
                <a:gd name="T10" fmla="*/ 375 w 824"/>
                <a:gd name="T11" fmla="*/ 1016 h 1016"/>
                <a:gd name="T12" fmla="*/ 454 w 824"/>
                <a:gd name="T13" fmla="*/ 1016 h 1016"/>
                <a:gd name="T14" fmla="*/ 454 w 824"/>
                <a:gd name="T15" fmla="*/ 807 h 1016"/>
                <a:gd name="T16" fmla="*/ 560 w 824"/>
                <a:gd name="T17" fmla="*/ 807 h 1016"/>
                <a:gd name="T18" fmla="*/ 560 w 824"/>
                <a:gd name="T19" fmla="*/ 1016 h 1016"/>
                <a:gd name="T20" fmla="*/ 824 w 824"/>
                <a:gd name="T21" fmla="*/ 1016 h 1016"/>
                <a:gd name="T22" fmla="*/ 824 w 824"/>
                <a:gd name="T23" fmla="*/ 0 h 1016"/>
                <a:gd name="T24" fmla="*/ 0 w 824"/>
                <a:gd name="T25" fmla="*/ 0 h 1016"/>
                <a:gd name="T26" fmla="*/ 746 w 824"/>
                <a:gd name="T27" fmla="*/ 740 h 1016"/>
                <a:gd name="T28" fmla="*/ 81 w 824"/>
                <a:gd name="T29" fmla="*/ 740 h 1016"/>
                <a:gd name="T30" fmla="*/ 81 w 824"/>
                <a:gd name="T31" fmla="*/ 634 h 1016"/>
                <a:gd name="T32" fmla="*/ 746 w 824"/>
                <a:gd name="T33" fmla="*/ 634 h 1016"/>
                <a:gd name="T34" fmla="*/ 746 w 824"/>
                <a:gd name="T35" fmla="*/ 740 h 1016"/>
                <a:gd name="T36" fmla="*/ 746 w 824"/>
                <a:gd name="T37" fmla="*/ 558 h 1016"/>
                <a:gd name="T38" fmla="*/ 81 w 824"/>
                <a:gd name="T39" fmla="*/ 558 h 1016"/>
                <a:gd name="T40" fmla="*/ 81 w 824"/>
                <a:gd name="T41" fmla="*/ 451 h 1016"/>
                <a:gd name="T42" fmla="*/ 746 w 824"/>
                <a:gd name="T43" fmla="*/ 451 h 1016"/>
                <a:gd name="T44" fmla="*/ 746 w 824"/>
                <a:gd name="T45" fmla="*/ 558 h 1016"/>
                <a:gd name="T46" fmla="*/ 746 w 824"/>
                <a:gd name="T47" fmla="*/ 373 h 1016"/>
                <a:gd name="T48" fmla="*/ 81 w 824"/>
                <a:gd name="T49" fmla="*/ 373 h 1016"/>
                <a:gd name="T50" fmla="*/ 81 w 824"/>
                <a:gd name="T51" fmla="*/ 266 h 1016"/>
                <a:gd name="T52" fmla="*/ 746 w 824"/>
                <a:gd name="T53" fmla="*/ 266 h 1016"/>
                <a:gd name="T54" fmla="*/ 746 w 824"/>
                <a:gd name="T55" fmla="*/ 373 h 1016"/>
                <a:gd name="T56" fmla="*/ 746 w 824"/>
                <a:gd name="T57" fmla="*/ 188 h 1016"/>
                <a:gd name="T58" fmla="*/ 81 w 824"/>
                <a:gd name="T59" fmla="*/ 188 h 1016"/>
                <a:gd name="T60" fmla="*/ 81 w 824"/>
                <a:gd name="T61" fmla="*/ 81 h 1016"/>
                <a:gd name="T62" fmla="*/ 746 w 824"/>
                <a:gd name="T63" fmla="*/ 81 h 1016"/>
                <a:gd name="T64" fmla="*/ 746 w 824"/>
                <a:gd name="T65" fmla="*/ 188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4" h="1016">
                  <a:moveTo>
                    <a:pt x="0" y="0"/>
                  </a:moveTo>
                  <a:lnTo>
                    <a:pt x="0" y="1016"/>
                  </a:lnTo>
                  <a:lnTo>
                    <a:pt x="266" y="1016"/>
                  </a:lnTo>
                  <a:lnTo>
                    <a:pt x="266" y="807"/>
                  </a:lnTo>
                  <a:lnTo>
                    <a:pt x="375" y="807"/>
                  </a:lnTo>
                  <a:lnTo>
                    <a:pt x="375" y="1016"/>
                  </a:lnTo>
                  <a:lnTo>
                    <a:pt x="454" y="1016"/>
                  </a:lnTo>
                  <a:lnTo>
                    <a:pt x="454" y="807"/>
                  </a:lnTo>
                  <a:lnTo>
                    <a:pt x="560" y="807"/>
                  </a:lnTo>
                  <a:lnTo>
                    <a:pt x="560" y="1016"/>
                  </a:lnTo>
                  <a:lnTo>
                    <a:pt x="824" y="1016"/>
                  </a:lnTo>
                  <a:lnTo>
                    <a:pt x="824" y="0"/>
                  </a:lnTo>
                  <a:lnTo>
                    <a:pt x="0" y="0"/>
                  </a:lnTo>
                  <a:close/>
                  <a:moveTo>
                    <a:pt x="746" y="740"/>
                  </a:moveTo>
                  <a:lnTo>
                    <a:pt x="81" y="740"/>
                  </a:lnTo>
                  <a:lnTo>
                    <a:pt x="81" y="634"/>
                  </a:lnTo>
                  <a:lnTo>
                    <a:pt x="746" y="634"/>
                  </a:lnTo>
                  <a:lnTo>
                    <a:pt x="746" y="740"/>
                  </a:lnTo>
                  <a:close/>
                  <a:moveTo>
                    <a:pt x="746" y="558"/>
                  </a:moveTo>
                  <a:lnTo>
                    <a:pt x="81" y="558"/>
                  </a:lnTo>
                  <a:lnTo>
                    <a:pt x="81" y="451"/>
                  </a:lnTo>
                  <a:lnTo>
                    <a:pt x="746" y="451"/>
                  </a:lnTo>
                  <a:lnTo>
                    <a:pt x="746" y="558"/>
                  </a:lnTo>
                  <a:close/>
                  <a:moveTo>
                    <a:pt x="746" y="373"/>
                  </a:moveTo>
                  <a:lnTo>
                    <a:pt x="81" y="373"/>
                  </a:lnTo>
                  <a:lnTo>
                    <a:pt x="81" y="266"/>
                  </a:lnTo>
                  <a:lnTo>
                    <a:pt x="746" y="266"/>
                  </a:lnTo>
                  <a:lnTo>
                    <a:pt x="746" y="373"/>
                  </a:lnTo>
                  <a:close/>
                  <a:moveTo>
                    <a:pt x="746" y="188"/>
                  </a:moveTo>
                  <a:lnTo>
                    <a:pt x="81" y="188"/>
                  </a:lnTo>
                  <a:lnTo>
                    <a:pt x="81" y="81"/>
                  </a:lnTo>
                  <a:lnTo>
                    <a:pt x="746" y="81"/>
                  </a:lnTo>
                  <a:lnTo>
                    <a:pt x="746" y="188"/>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algn="ctr" defTabSz="932563"/>
              <a:endParaRPr lang="en-US" sz="1400" dirty="0">
                <a:gradFill>
                  <a:gsLst>
                    <a:gs pos="38587">
                      <a:schemeClr val="bg1"/>
                    </a:gs>
                    <a:gs pos="76000">
                      <a:schemeClr val="bg1"/>
                    </a:gs>
                  </a:gsLst>
                  <a:lin ang="5400000" scaled="0"/>
                </a:gradFill>
              </a:endParaRPr>
            </a:p>
          </p:txBody>
        </p:sp>
        <p:sp>
          <p:nvSpPr>
            <p:cNvPr id="24" name="Freeform 22"/>
            <p:cNvSpPr>
              <a:spLocks noEditPoints="1"/>
            </p:cNvSpPr>
            <p:nvPr/>
          </p:nvSpPr>
          <p:spPr bwMode="auto">
            <a:xfrm>
              <a:off x="17699565" y="-3457761"/>
              <a:ext cx="1308100" cy="2787650"/>
            </a:xfrm>
            <a:custGeom>
              <a:avLst/>
              <a:gdLst>
                <a:gd name="T0" fmla="*/ 0 w 824"/>
                <a:gd name="T1" fmla="*/ 0 h 1756"/>
                <a:gd name="T2" fmla="*/ 0 w 824"/>
                <a:gd name="T3" fmla="*/ 686 h 1756"/>
                <a:gd name="T4" fmla="*/ 80 w 824"/>
                <a:gd name="T5" fmla="*/ 686 h 1756"/>
                <a:gd name="T6" fmla="*/ 80 w 824"/>
                <a:gd name="T7" fmla="*/ 636 h 1756"/>
                <a:gd name="T8" fmla="*/ 745 w 824"/>
                <a:gd name="T9" fmla="*/ 636 h 1756"/>
                <a:gd name="T10" fmla="*/ 745 w 824"/>
                <a:gd name="T11" fmla="*/ 743 h 1756"/>
                <a:gd name="T12" fmla="*/ 410 w 824"/>
                <a:gd name="T13" fmla="*/ 743 h 1756"/>
                <a:gd name="T14" fmla="*/ 410 w 824"/>
                <a:gd name="T15" fmla="*/ 821 h 1756"/>
                <a:gd name="T16" fmla="*/ 745 w 824"/>
                <a:gd name="T17" fmla="*/ 821 h 1756"/>
                <a:gd name="T18" fmla="*/ 745 w 824"/>
                <a:gd name="T19" fmla="*/ 928 h 1756"/>
                <a:gd name="T20" fmla="*/ 410 w 824"/>
                <a:gd name="T21" fmla="*/ 928 h 1756"/>
                <a:gd name="T22" fmla="*/ 410 w 824"/>
                <a:gd name="T23" fmla="*/ 1006 h 1756"/>
                <a:gd name="T24" fmla="*/ 745 w 824"/>
                <a:gd name="T25" fmla="*/ 1006 h 1756"/>
                <a:gd name="T26" fmla="*/ 745 w 824"/>
                <a:gd name="T27" fmla="*/ 1113 h 1756"/>
                <a:gd name="T28" fmla="*/ 410 w 824"/>
                <a:gd name="T29" fmla="*/ 1113 h 1756"/>
                <a:gd name="T30" fmla="*/ 410 w 824"/>
                <a:gd name="T31" fmla="*/ 1191 h 1756"/>
                <a:gd name="T32" fmla="*/ 745 w 824"/>
                <a:gd name="T33" fmla="*/ 1191 h 1756"/>
                <a:gd name="T34" fmla="*/ 745 w 824"/>
                <a:gd name="T35" fmla="*/ 1298 h 1756"/>
                <a:gd name="T36" fmla="*/ 410 w 824"/>
                <a:gd name="T37" fmla="*/ 1298 h 1756"/>
                <a:gd name="T38" fmla="*/ 410 w 824"/>
                <a:gd name="T39" fmla="*/ 1374 h 1756"/>
                <a:gd name="T40" fmla="*/ 745 w 824"/>
                <a:gd name="T41" fmla="*/ 1374 h 1756"/>
                <a:gd name="T42" fmla="*/ 745 w 824"/>
                <a:gd name="T43" fmla="*/ 1480 h 1756"/>
                <a:gd name="T44" fmla="*/ 410 w 824"/>
                <a:gd name="T45" fmla="*/ 1480 h 1756"/>
                <a:gd name="T46" fmla="*/ 410 w 824"/>
                <a:gd name="T47" fmla="*/ 1756 h 1756"/>
                <a:gd name="T48" fmla="*/ 451 w 824"/>
                <a:gd name="T49" fmla="*/ 1756 h 1756"/>
                <a:gd name="T50" fmla="*/ 451 w 824"/>
                <a:gd name="T51" fmla="*/ 1547 h 1756"/>
                <a:gd name="T52" fmla="*/ 560 w 824"/>
                <a:gd name="T53" fmla="*/ 1547 h 1756"/>
                <a:gd name="T54" fmla="*/ 560 w 824"/>
                <a:gd name="T55" fmla="*/ 1756 h 1756"/>
                <a:gd name="T56" fmla="*/ 824 w 824"/>
                <a:gd name="T57" fmla="*/ 1756 h 1756"/>
                <a:gd name="T58" fmla="*/ 824 w 824"/>
                <a:gd name="T59" fmla="*/ 0 h 1756"/>
                <a:gd name="T60" fmla="*/ 0 w 824"/>
                <a:gd name="T61" fmla="*/ 0 h 1756"/>
                <a:gd name="T62" fmla="*/ 745 w 824"/>
                <a:gd name="T63" fmla="*/ 558 h 1756"/>
                <a:gd name="T64" fmla="*/ 80 w 824"/>
                <a:gd name="T65" fmla="*/ 558 h 1756"/>
                <a:gd name="T66" fmla="*/ 80 w 824"/>
                <a:gd name="T67" fmla="*/ 451 h 1756"/>
                <a:gd name="T68" fmla="*/ 745 w 824"/>
                <a:gd name="T69" fmla="*/ 451 h 1756"/>
                <a:gd name="T70" fmla="*/ 745 w 824"/>
                <a:gd name="T71" fmla="*/ 558 h 1756"/>
                <a:gd name="T72" fmla="*/ 745 w 824"/>
                <a:gd name="T73" fmla="*/ 375 h 1756"/>
                <a:gd name="T74" fmla="*/ 80 w 824"/>
                <a:gd name="T75" fmla="*/ 375 h 1756"/>
                <a:gd name="T76" fmla="*/ 80 w 824"/>
                <a:gd name="T77" fmla="*/ 268 h 1756"/>
                <a:gd name="T78" fmla="*/ 745 w 824"/>
                <a:gd name="T79" fmla="*/ 268 h 1756"/>
                <a:gd name="T80" fmla="*/ 745 w 824"/>
                <a:gd name="T81" fmla="*/ 375 h 1756"/>
                <a:gd name="T82" fmla="*/ 745 w 824"/>
                <a:gd name="T83" fmla="*/ 190 h 1756"/>
                <a:gd name="T84" fmla="*/ 80 w 824"/>
                <a:gd name="T85" fmla="*/ 190 h 1756"/>
                <a:gd name="T86" fmla="*/ 80 w 824"/>
                <a:gd name="T87" fmla="*/ 83 h 1756"/>
                <a:gd name="T88" fmla="*/ 745 w 824"/>
                <a:gd name="T89" fmla="*/ 83 h 1756"/>
                <a:gd name="T90" fmla="*/ 745 w 824"/>
                <a:gd name="T91" fmla="*/ 190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4" h="1756">
                  <a:moveTo>
                    <a:pt x="0" y="0"/>
                  </a:moveTo>
                  <a:lnTo>
                    <a:pt x="0" y="686"/>
                  </a:lnTo>
                  <a:lnTo>
                    <a:pt x="80" y="686"/>
                  </a:lnTo>
                  <a:lnTo>
                    <a:pt x="80" y="636"/>
                  </a:lnTo>
                  <a:lnTo>
                    <a:pt x="745" y="636"/>
                  </a:lnTo>
                  <a:lnTo>
                    <a:pt x="745" y="743"/>
                  </a:lnTo>
                  <a:lnTo>
                    <a:pt x="410" y="743"/>
                  </a:lnTo>
                  <a:lnTo>
                    <a:pt x="410" y="821"/>
                  </a:lnTo>
                  <a:lnTo>
                    <a:pt x="745" y="821"/>
                  </a:lnTo>
                  <a:lnTo>
                    <a:pt x="745" y="928"/>
                  </a:lnTo>
                  <a:lnTo>
                    <a:pt x="410" y="928"/>
                  </a:lnTo>
                  <a:lnTo>
                    <a:pt x="410" y="1006"/>
                  </a:lnTo>
                  <a:lnTo>
                    <a:pt x="745" y="1006"/>
                  </a:lnTo>
                  <a:lnTo>
                    <a:pt x="745" y="1113"/>
                  </a:lnTo>
                  <a:lnTo>
                    <a:pt x="410" y="1113"/>
                  </a:lnTo>
                  <a:lnTo>
                    <a:pt x="410" y="1191"/>
                  </a:lnTo>
                  <a:lnTo>
                    <a:pt x="745" y="1191"/>
                  </a:lnTo>
                  <a:lnTo>
                    <a:pt x="745" y="1298"/>
                  </a:lnTo>
                  <a:lnTo>
                    <a:pt x="410" y="1298"/>
                  </a:lnTo>
                  <a:lnTo>
                    <a:pt x="410" y="1374"/>
                  </a:lnTo>
                  <a:lnTo>
                    <a:pt x="745" y="1374"/>
                  </a:lnTo>
                  <a:lnTo>
                    <a:pt x="745" y="1480"/>
                  </a:lnTo>
                  <a:lnTo>
                    <a:pt x="410" y="1480"/>
                  </a:lnTo>
                  <a:lnTo>
                    <a:pt x="410" y="1756"/>
                  </a:lnTo>
                  <a:lnTo>
                    <a:pt x="451" y="1756"/>
                  </a:lnTo>
                  <a:lnTo>
                    <a:pt x="451" y="1547"/>
                  </a:lnTo>
                  <a:lnTo>
                    <a:pt x="560" y="1547"/>
                  </a:lnTo>
                  <a:lnTo>
                    <a:pt x="560" y="1756"/>
                  </a:lnTo>
                  <a:lnTo>
                    <a:pt x="824" y="1756"/>
                  </a:lnTo>
                  <a:lnTo>
                    <a:pt x="824" y="0"/>
                  </a:lnTo>
                  <a:lnTo>
                    <a:pt x="0" y="0"/>
                  </a:lnTo>
                  <a:close/>
                  <a:moveTo>
                    <a:pt x="745" y="558"/>
                  </a:moveTo>
                  <a:lnTo>
                    <a:pt x="80" y="558"/>
                  </a:lnTo>
                  <a:lnTo>
                    <a:pt x="80" y="451"/>
                  </a:lnTo>
                  <a:lnTo>
                    <a:pt x="745" y="451"/>
                  </a:lnTo>
                  <a:lnTo>
                    <a:pt x="745" y="558"/>
                  </a:lnTo>
                  <a:close/>
                  <a:moveTo>
                    <a:pt x="745" y="375"/>
                  </a:moveTo>
                  <a:lnTo>
                    <a:pt x="80" y="375"/>
                  </a:lnTo>
                  <a:lnTo>
                    <a:pt x="80" y="268"/>
                  </a:lnTo>
                  <a:lnTo>
                    <a:pt x="745" y="268"/>
                  </a:lnTo>
                  <a:lnTo>
                    <a:pt x="745" y="375"/>
                  </a:lnTo>
                  <a:close/>
                  <a:moveTo>
                    <a:pt x="745" y="190"/>
                  </a:moveTo>
                  <a:lnTo>
                    <a:pt x="80" y="190"/>
                  </a:lnTo>
                  <a:lnTo>
                    <a:pt x="80" y="83"/>
                  </a:lnTo>
                  <a:lnTo>
                    <a:pt x="745" y="83"/>
                  </a:lnTo>
                  <a:lnTo>
                    <a:pt x="745" y="190"/>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algn="ctr" defTabSz="932563"/>
              <a:endParaRPr lang="en-US" sz="1400" dirty="0">
                <a:gradFill>
                  <a:gsLst>
                    <a:gs pos="38587">
                      <a:schemeClr val="bg1"/>
                    </a:gs>
                    <a:gs pos="76000">
                      <a:schemeClr val="bg1"/>
                    </a:gs>
                  </a:gsLst>
                  <a:lin ang="5400000" scaled="0"/>
                </a:gradFill>
              </a:endParaRPr>
            </a:p>
          </p:txBody>
        </p:sp>
      </p:grpSp>
    </p:spTree>
    <p:extLst>
      <p:ext uri="{BB962C8B-B14F-4D97-AF65-F5344CB8AC3E}">
        <p14:creationId xmlns:p14="http://schemas.microsoft.com/office/powerpoint/2010/main" val="113652711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89037" y="295274"/>
            <a:ext cx="10975165" cy="917575"/>
          </a:xfrm>
        </p:spPr>
        <p:txBody>
          <a:bodyPr/>
          <a:lstStyle/>
          <a:p>
            <a:r>
              <a:rPr lang="en-US" dirty="0"/>
              <a:t>Azure Container Service</a:t>
            </a:r>
          </a:p>
        </p:txBody>
      </p:sp>
      <p:sp>
        <p:nvSpPr>
          <p:cNvPr id="70" name="TextBox 69"/>
          <p:cNvSpPr txBox="1"/>
          <p:nvPr/>
        </p:nvSpPr>
        <p:spPr>
          <a:xfrm>
            <a:off x="274702" y="1622709"/>
            <a:ext cx="3931363" cy="4892040"/>
          </a:xfrm>
          <a:prstGeom prst="rect">
            <a:avLst/>
          </a:prstGeom>
          <a:solidFill>
            <a:schemeClr val="tx2"/>
          </a:solidFill>
        </p:spPr>
        <p:txBody>
          <a:bodyPr wrap="square" lIns="182828" tIns="146262" rIns="182828" bIns="146262"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algn="l"/>
            <a:r>
              <a:rPr lang="en-US" dirty="0">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Choice of most popular container orchestrators</a:t>
            </a:r>
          </a:p>
        </p:txBody>
      </p:sp>
      <p:sp>
        <p:nvSpPr>
          <p:cNvPr id="71" name="TextBox 70"/>
          <p:cNvSpPr txBox="1"/>
          <p:nvPr/>
        </p:nvSpPr>
        <p:spPr>
          <a:xfrm>
            <a:off x="4252555" y="1622709"/>
            <a:ext cx="3931363" cy="4892040"/>
          </a:xfrm>
          <a:prstGeom prst="rect">
            <a:avLst/>
          </a:prstGeom>
          <a:solidFill>
            <a:schemeClr val="accent4"/>
          </a:solidFill>
        </p:spPr>
        <p:txBody>
          <a:bodyPr wrap="square" lIns="182828" tIns="146262" rIns="182828" bIns="146262"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algn="l"/>
            <a:r>
              <a:rPr lang="en-US" dirty="0">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Simplest way to deploy open source container management platforms on Azure</a:t>
            </a:r>
          </a:p>
        </p:txBody>
      </p:sp>
      <p:sp>
        <p:nvSpPr>
          <p:cNvPr id="72" name="TextBox 71"/>
          <p:cNvSpPr txBox="1"/>
          <p:nvPr/>
        </p:nvSpPr>
        <p:spPr>
          <a:xfrm>
            <a:off x="8230409" y="1622709"/>
            <a:ext cx="3931363" cy="4892040"/>
          </a:xfrm>
          <a:prstGeom prst="rect">
            <a:avLst/>
          </a:prstGeom>
          <a:solidFill>
            <a:schemeClr val="accent1"/>
          </a:solidFill>
        </p:spPr>
        <p:txBody>
          <a:bodyPr wrap="square" lIns="182828" tIns="146262" rIns="182828" bIns="146262"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algn="l"/>
            <a:r>
              <a:rPr lang="en-US" dirty="0">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Few clicks to enterprise grade container solution</a:t>
            </a:r>
          </a:p>
        </p:txBody>
      </p:sp>
      <p:grpSp>
        <p:nvGrpSpPr>
          <p:cNvPr id="104" name="Group 103"/>
          <p:cNvGrpSpPr/>
          <p:nvPr/>
        </p:nvGrpSpPr>
        <p:grpSpPr>
          <a:xfrm>
            <a:off x="607681" y="2938402"/>
            <a:ext cx="1339740" cy="1686918"/>
            <a:chOff x="6389447" y="3839752"/>
            <a:chExt cx="1313590" cy="1653991"/>
          </a:xfrm>
        </p:grpSpPr>
        <p:grpSp>
          <p:nvGrpSpPr>
            <p:cNvPr id="105" name="Group 104"/>
            <p:cNvGrpSpPr/>
            <p:nvPr/>
          </p:nvGrpSpPr>
          <p:grpSpPr>
            <a:xfrm>
              <a:off x="6389447" y="3839752"/>
              <a:ext cx="1313590" cy="1193080"/>
              <a:chOff x="6559966" y="3839752"/>
              <a:chExt cx="1313590" cy="1193080"/>
            </a:xfrm>
          </p:grpSpPr>
          <p:sp>
            <p:nvSpPr>
              <p:cNvPr id="108"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gradFill>
                    <a:gsLst>
                      <a:gs pos="38587">
                        <a:schemeClr val="bg1"/>
                      </a:gs>
                      <a:gs pos="76000">
                        <a:schemeClr val="bg1"/>
                      </a:gs>
                    </a:gsLst>
                  </a:gradFill>
                  <a:latin typeface="Segoe UI"/>
                </a:endParaRPr>
              </a:p>
            </p:txBody>
          </p:sp>
          <p:sp>
            <p:nvSpPr>
              <p:cNvPr id="109"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gradFill>
                    <a:gsLst>
                      <a:gs pos="38587">
                        <a:schemeClr val="bg1"/>
                      </a:gs>
                      <a:gs pos="76000">
                        <a:schemeClr val="bg1"/>
                      </a:gs>
                    </a:gsLst>
                  </a:gradFill>
                  <a:latin typeface="Segoe UI"/>
                </a:endParaRPr>
              </a:p>
            </p:txBody>
          </p:sp>
          <p:pic>
            <p:nvPicPr>
              <p:cNvPr id="111" name="Picture 2" descr="https://mesosphere.com/wp-content/uploads/2016/04/logo-horizontal-styled.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972" t="28232" r="59508" b="22874"/>
              <a:stretch/>
            </p:blipFill>
            <p:spPr bwMode="auto">
              <a:xfrm>
                <a:off x="6802197" y="3949755"/>
                <a:ext cx="823137" cy="957634"/>
              </a:xfrm>
              <a:prstGeom prst="rect">
                <a:avLst/>
              </a:prstGeom>
              <a:extLst>
                <a:ext uri="{909E8E84-426E-40DD-AFC4-6F175D3DCCD1}">
                  <a14:hiddenFill xmlns:a14="http://schemas.microsoft.com/office/drawing/2010/main">
                    <a:solidFill>
                      <a:srgbClr val="FFFFFF"/>
                    </a:solidFill>
                  </a14:hiddenFill>
                </a:ext>
              </a:extLst>
            </p:spPr>
          </p:pic>
        </p:grpSp>
        <p:sp>
          <p:nvSpPr>
            <p:cNvPr id="106" name="Rectangle 105"/>
            <p:cNvSpPr/>
            <p:nvPr/>
          </p:nvSpPr>
          <p:spPr>
            <a:xfrm>
              <a:off x="6599518" y="5118897"/>
              <a:ext cx="895005" cy="374846"/>
            </a:xfrm>
            <a:prstGeom prst="rect">
              <a:avLst/>
            </a:prstGeom>
          </p:spPr>
          <p:txBody>
            <a:bodyPr wrap="square">
              <a:spAutoFit/>
            </a:bodyPr>
            <a:lstStyle/>
            <a:p>
              <a:pPr defTabSz="914049">
                <a:defRPr/>
              </a:pPr>
              <a:r>
                <a:rPr lang="en-US" kern="0" dirty="0">
                  <a:gradFill>
                    <a:gsLst>
                      <a:gs pos="38587">
                        <a:schemeClr val="bg1"/>
                      </a:gs>
                      <a:gs pos="76000">
                        <a:schemeClr val="bg1"/>
                      </a:gs>
                    </a:gsLst>
                    <a:lin ang="5400000" scaled="0"/>
                  </a:gradFill>
                  <a:latin typeface="Segoe UI" panose="020B0502040204020203" pitchFamily="34" charset="0"/>
                  <a:cs typeface="Segoe UI" panose="020B0502040204020203" pitchFamily="34" charset="0"/>
                </a:rPr>
                <a:t>DC/OS</a:t>
              </a:r>
            </a:p>
          </p:txBody>
        </p:sp>
      </p:grpSp>
      <p:grpSp>
        <p:nvGrpSpPr>
          <p:cNvPr id="112" name="Group 111"/>
          <p:cNvGrpSpPr/>
          <p:nvPr/>
        </p:nvGrpSpPr>
        <p:grpSpPr>
          <a:xfrm>
            <a:off x="2518681" y="2912199"/>
            <a:ext cx="1339740" cy="1685717"/>
            <a:chOff x="8413698" y="3840929"/>
            <a:chExt cx="1313590" cy="1652814"/>
          </a:xfrm>
        </p:grpSpPr>
        <p:sp>
          <p:nvSpPr>
            <p:cNvPr id="114" name="Rectangle 113"/>
            <p:cNvSpPr/>
            <p:nvPr/>
          </p:nvSpPr>
          <p:spPr>
            <a:xfrm>
              <a:off x="8591219" y="5118897"/>
              <a:ext cx="895005" cy="374846"/>
            </a:xfrm>
            <a:prstGeom prst="rect">
              <a:avLst/>
            </a:prstGeom>
          </p:spPr>
          <p:txBody>
            <a:bodyPr wrap="square">
              <a:spAutoFit/>
            </a:bodyPr>
            <a:lstStyle/>
            <a:p>
              <a:pPr defTabSz="914049">
                <a:defRPr/>
              </a:pPr>
              <a:r>
                <a:rPr lang="en-US" kern="0" dirty="0">
                  <a:gradFill>
                    <a:gsLst>
                      <a:gs pos="38587">
                        <a:schemeClr val="bg1"/>
                      </a:gs>
                      <a:gs pos="76000">
                        <a:schemeClr val="bg1"/>
                      </a:gs>
                    </a:gsLst>
                    <a:lin ang="5400000" scaled="0"/>
                  </a:gradFill>
                  <a:latin typeface="Segoe UI" panose="020B0502040204020203" pitchFamily="34" charset="0"/>
                  <a:cs typeface="Segoe UI" panose="020B0502040204020203" pitchFamily="34" charset="0"/>
                </a:rPr>
                <a:t>Swarm</a:t>
              </a:r>
              <a:endParaRPr lang="en-US" sz="1836" kern="0" dirty="0">
                <a:gradFill>
                  <a:gsLst>
                    <a:gs pos="38587">
                      <a:schemeClr val="bg1"/>
                    </a:gs>
                    <a:gs pos="76000">
                      <a:schemeClr val="bg1"/>
                    </a:gs>
                  </a:gsLst>
                  <a:lin ang="5400000" scaled="0"/>
                </a:gradFill>
                <a:latin typeface="Segoe UI" panose="020B0502040204020203" pitchFamily="34" charset="0"/>
                <a:cs typeface="Segoe UI" panose="020B0502040204020203" pitchFamily="34" charset="0"/>
              </a:endParaRPr>
            </a:p>
          </p:txBody>
        </p:sp>
        <p:grpSp>
          <p:nvGrpSpPr>
            <p:cNvPr id="115" name="Group 114"/>
            <p:cNvGrpSpPr/>
            <p:nvPr/>
          </p:nvGrpSpPr>
          <p:grpSpPr>
            <a:xfrm>
              <a:off x="8413698" y="3840929"/>
              <a:ext cx="1313590" cy="1193080"/>
              <a:chOff x="8413698" y="3840929"/>
              <a:chExt cx="1313590" cy="1193080"/>
            </a:xfrm>
          </p:grpSpPr>
          <p:pic>
            <p:nvPicPr>
              <p:cNvPr id="117" name="Picture 116" descr="http://devopscube.com/wp-content/uploads/2015/01/SWAR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27701" y="3971976"/>
                <a:ext cx="1095330" cy="912038"/>
              </a:xfrm>
              <a:prstGeom prst="rect">
                <a:avLst/>
              </a:prstGeom>
              <a:extLst>
                <a:ext uri="{909E8E84-426E-40DD-AFC4-6F175D3DCCD1}">
                  <a14:hiddenFill xmlns:a14="http://schemas.microsoft.com/office/drawing/2010/main">
                    <a:solidFill>
                      <a:srgbClr val="FFFFFF"/>
                    </a:solidFill>
                  </a14:hiddenFill>
                </a:ext>
              </a:extLst>
            </p:spPr>
          </p:pic>
          <p:grpSp>
            <p:nvGrpSpPr>
              <p:cNvPr id="118" name="Group 117"/>
              <p:cNvGrpSpPr/>
              <p:nvPr/>
            </p:nvGrpSpPr>
            <p:grpSpPr>
              <a:xfrm>
                <a:off x="8413698" y="3840929"/>
                <a:ext cx="1313590" cy="1193080"/>
                <a:chOff x="6559966" y="3839752"/>
                <a:chExt cx="1313590" cy="1193080"/>
              </a:xfrm>
            </p:grpSpPr>
            <p:sp>
              <p:nvSpPr>
                <p:cNvPr id="120"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gradFill>
                      <a:gsLst>
                        <a:gs pos="38587">
                          <a:schemeClr val="bg1"/>
                        </a:gs>
                        <a:gs pos="76000">
                          <a:schemeClr val="bg1"/>
                        </a:gs>
                      </a:gsLst>
                    </a:gradFill>
                    <a:latin typeface="Segoe UI"/>
                  </a:endParaRPr>
                </a:p>
              </p:txBody>
            </p:sp>
            <p:sp>
              <p:nvSpPr>
                <p:cNvPr id="121"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gradFill>
                      <a:gsLst>
                        <a:gs pos="38587">
                          <a:schemeClr val="bg1"/>
                        </a:gs>
                        <a:gs pos="76000">
                          <a:schemeClr val="bg1"/>
                        </a:gs>
                      </a:gsLst>
                    </a:gradFill>
                    <a:latin typeface="Segoe UI"/>
                  </a:endParaRPr>
                </a:p>
              </p:txBody>
            </p:sp>
          </p:grpSp>
        </p:grpSp>
      </p:grpSp>
      <p:grpSp>
        <p:nvGrpSpPr>
          <p:cNvPr id="123" name="Group 122"/>
          <p:cNvGrpSpPr/>
          <p:nvPr/>
        </p:nvGrpSpPr>
        <p:grpSpPr>
          <a:xfrm>
            <a:off x="1537538" y="4691080"/>
            <a:ext cx="1407251" cy="1684477"/>
            <a:chOff x="10142652" y="3842145"/>
            <a:chExt cx="1379783" cy="1651598"/>
          </a:xfrm>
        </p:grpSpPr>
        <p:sp>
          <p:nvSpPr>
            <p:cNvPr id="124" name="Rectangle 123"/>
            <p:cNvSpPr/>
            <p:nvPr/>
          </p:nvSpPr>
          <p:spPr>
            <a:xfrm>
              <a:off x="10142652" y="5118897"/>
              <a:ext cx="1379783" cy="374846"/>
            </a:xfrm>
            <a:prstGeom prst="rect">
              <a:avLst/>
            </a:prstGeom>
          </p:spPr>
          <p:txBody>
            <a:bodyPr wrap="square">
              <a:spAutoFit/>
            </a:bodyPr>
            <a:lstStyle/>
            <a:p>
              <a:pPr defTabSz="914049">
                <a:defRPr/>
              </a:pPr>
              <a:r>
                <a:rPr lang="en-US" kern="0" dirty="0">
                  <a:gradFill>
                    <a:gsLst>
                      <a:gs pos="38587">
                        <a:schemeClr val="bg1"/>
                      </a:gs>
                      <a:gs pos="76000">
                        <a:schemeClr val="bg1"/>
                      </a:gs>
                    </a:gsLst>
                    <a:lin ang="5400000" scaled="0"/>
                  </a:gradFill>
                  <a:latin typeface="Segoe UI" panose="020B0502040204020203" pitchFamily="34" charset="0"/>
                  <a:cs typeface="Segoe UI" panose="020B0502040204020203" pitchFamily="34" charset="0"/>
                </a:rPr>
                <a:t>Kubernetes</a:t>
              </a:r>
            </a:p>
          </p:txBody>
        </p:sp>
        <p:grpSp>
          <p:nvGrpSpPr>
            <p:cNvPr id="126" name="Group 125"/>
            <p:cNvGrpSpPr/>
            <p:nvPr/>
          </p:nvGrpSpPr>
          <p:grpSpPr>
            <a:xfrm>
              <a:off x="10187712" y="3842145"/>
              <a:ext cx="1313590" cy="1193080"/>
              <a:chOff x="10187712" y="3842145"/>
              <a:chExt cx="1313590" cy="1193080"/>
            </a:xfrm>
          </p:grpSpPr>
          <p:pic>
            <p:nvPicPr>
              <p:cNvPr id="127" name="Picture 1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7949" y="4030850"/>
                <a:ext cx="789191" cy="765735"/>
              </a:xfrm>
              <a:prstGeom prst="rect">
                <a:avLst/>
              </a:prstGeom>
            </p:spPr>
          </p:pic>
          <p:grpSp>
            <p:nvGrpSpPr>
              <p:cNvPr id="129" name="Group 128"/>
              <p:cNvGrpSpPr/>
              <p:nvPr/>
            </p:nvGrpSpPr>
            <p:grpSpPr>
              <a:xfrm>
                <a:off x="10187712" y="3842145"/>
                <a:ext cx="1313590" cy="1193080"/>
                <a:chOff x="6559966" y="3839752"/>
                <a:chExt cx="1313590" cy="1193080"/>
              </a:xfrm>
            </p:grpSpPr>
            <p:sp>
              <p:nvSpPr>
                <p:cNvPr id="130"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gradFill>
                      <a:gsLst>
                        <a:gs pos="38587">
                          <a:schemeClr val="bg1"/>
                        </a:gs>
                        <a:gs pos="76000">
                          <a:schemeClr val="bg1"/>
                        </a:gs>
                      </a:gsLst>
                    </a:gradFill>
                    <a:latin typeface="Segoe UI"/>
                  </a:endParaRPr>
                </a:p>
              </p:txBody>
            </p:sp>
            <p:sp>
              <p:nvSpPr>
                <p:cNvPr id="132"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gradFill>
                      <a:gsLst>
                        <a:gs pos="38587">
                          <a:schemeClr val="bg1"/>
                        </a:gs>
                        <a:gs pos="76000">
                          <a:schemeClr val="bg1"/>
                        </a:gs>
                      </a:gsLst>
                    </a:gradFill>
                    <a:latin typeface="Segoe UI"/>
                  </a:endParaRPr>
                </a:p>
              </p:txBody>
            </p:sp>
          </p:grpSp>
        </p:grpSp>
      </p:grpSp>
      <p:sp>
        <p:nvSpPr>
          <p:cNvPr id="155" name="Freeform 19"/>
          <p:cNvSpPr>
            <a:spLocks noChangeAspect="1" noEditPoints="1"/>
          </p:cNvSpPr>
          <p:nvPr/>
        </p:nvSpPr>
        <p:spPr bwMode="auto">
          <a:xfrm>
            <a:off x="4659381" y="3306702"/>
            <a:ext cx="1110026" cy="914141"/>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14" tIns="91414" rIns="91414" bIns="45706" numCol="1" anchor="t" anchorCtr="0" compatLnSpc="1">
            <a:prstTxWarp prst="textNoShape">
              <a:avLst/>
            </a:prstTxWarp>
          </a:bodyPr>
          <a:lstStyle/>
          <a:p>
            <a:pPr algn="ctr" defTabSz="914049">
              <a:defRPr/>
            </a:pPr>
            <a:r>
              <a:rPr lang="en-US" sz="2400" b="1" kern="0" dirty="0">
                <a:gradFill>
                  <a:gsLst>
                    <a:gs pos="38587">
                      <a:schemeClr val="bg1"/>
                    </a:gs>
                    <a:gs pos="76000">
                      <a:schemeClr val="bg1"/>
                    </a:gs>
                  </a:gsLst>
                  <a:lin ang="5400000" scaled="0"/>
                </a:gradFill>
                <a:latin typeface="Segoe UI"/>
              </a:rPr>
              <a:t>&lt;`/&gt;</a:t>
            </a:r>
          </a:p>
        </p:txBody>
      </p:sp>
      <p:sp>
        <p:nvSpPr>
          <p:cNvPr id="158" name="Vertical Scroll 157"/>
          <p:cNvSpPr/>
          <p:nvPr/>
        </p:nvSpPr>
        <p:spPr bwMode="auto">
          <a:xfrm>
            <a:off x="6741988" y="3306702"/>
            <a:ext cx="1059238" cy="914141"/>
          </a:xfrm>
          <a:prstGeom prst="verticalScroll">
            <a:avLst/>
          </a:prstGeom>
          <a:noFill/>
          <a:ln w="57150">
            <a:solidFill>
              <a:schemeClr val="bg1"/>
            </a:solid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3671" kern="0" dirty="0">
              <a:gradFill>
                <a:gsLst>
                  <a:gs pos="38587">
                    <a:schemeClr val="bg1"/>
                  </a:gs>
                  <a:gs pos="76000">
                    <a:schemeClr val="bg1"/>
                  </a:gs>
                </a:gsLst>
                <a:lin ang="5400000" scaled="0"/>
              </a:gradFill>
            </a:endParaRPr>
          </a:p>
        </p:txBody>
      </p:sp>
      <p:sp>
        <p:nvSpPr>
          <p:cNvPr id="159" name="TextBox 158"/>
          <p:cNvSpPr txBox="1"/>
          <p:nvPr/>
        </p:nvSpPr>
        <p:spPr>
          <a:xfrm>
            <a:off x="6486002" y="4370100"/>
            <a:ext cx="1571210" cy="313904"/>
          </a:xfrm>
          <a:prstGeom prst="rect">
            <a:avLst/>
          </a:prstGeom>
          <a:noFill/>
        </p:spPr>
        <p:txBody>
          <a:bodyPr wrap="none" lIns="91414" tIns="45706" rIns="91414" bIns="45706"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914049">
              <a:defRPr/>
            </a:pPr>
            <a:r>
              <a:rPr lang="en-US" sz="1600" kern="0" dirty="0">
                <a:gradFill>
                  <a:gsLst>
                    <a:gs pos="38587">
                      <a:schemeClr val="bg1"/>
                    </a:gs>
                    <a:gs pos="76000">
                      <a:schemeClr val="bg1"/>
                    </a:gs>
                  </a:gsLst>
                  <a:lin ang="5400000" scaled="0"/>
                </a:gradFill>
                <a:latin typeface="Segoe UI" panose="020B0502040204020203" pitchFamily="34" charset="0"/>
                <a:cs typeface="Segoe UI" panose="020B0502040204020203" pitchFamily="34" charset="0"/>
              </a:rPr>
              <a:t>ARM templates</a:t>
            </a:r>
          </a:p>
        </p:txBody>
      </p:sp>
      <p:sp>
        <p:nvSpPr>
          <p:cNvPr id="162" name="Freeform 161"/>
          <p:cNvSpPr>
            <a:spLocks noChangeAspect="1"/>
          </p:cNvSpPr>
          <p:nvPr/>
        </p:nvSpPr>
        <p:spPr bwMode="black">
          <a:xfrm>
            <a:off x="5680730" y="5042169"/>
            <a:ext cx="1227345" cy="965917"/>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38587">
                    <a:schemeClr val="bg1"/>
                  </a:gs>
                  <a:gs pos="76000">
                    <a:schemeClr val="bg1"/>
                  </a:gs>
                </a:gsLst>
                <a:lin ang="5400000" scaled="0"/>
              </a:gradFill>
              <a:ea typeface="Segoe UI" pitchFamily="34" charset="0"/>
              <a:cs typeface="Segoe UI" pitchFamily="34" charset="0"/>
            </a:endParaRPr>
          </a:p>
        </p:txBody>
      </p:sp>
      <p:sp>
        <p:nvSpPr>
          <p:cNvPr id="163" name="TextBox 162"/>
          <p:cNvSpPr txBox="1"/>
          <p:nvPr/>
        </p:nvSpPr>
        <p:spPr>
          <a:xfrm>
            <a:off x="5648258" y="6074282"/>
            <a:ext cx="1292289" cy="313904"/>
          </a:xfrm>
          <a:prstGeom prst="rect">
            <a:avLst/>
          </a:prstGeom>
          <a:noFill/>
        </p:spPr>
        <p:txBody>
          <a:bodyPr wrap="none" lIns="91414" tIns="45706" rIns="91414" bIns="45706"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914049">
              <a:defRPr/>
            </a:pPr>
            <a:r>
              <a:rPr lang="en-US" sz="1600" kern="0" dirty="0">
                <a:gradFill>
                  <a:gsLst>
                    <a:gs pos="38587">
                      <a:schemeClr val="bg1"/>
                    </a:gs>
                    <a:gs pos="76000">
                      <a:schemeClr val="bg1"/>
                    </a:gs>
                  </a:gsLst>
                  <a:lin ang="5400000" scaled="0"/>
                </a:gradFill>
                <a:latin typeface="Segoe UI" panose="020B0502040204020203" pitchFamily="34" charset="0"/>
                <a:cs typeface="Segoe UI" panose="020B0502040204020203" pitchFamily="34" charset="0"/>
              </a:rPr>
              <a:t>Azure Portal</a:t>
            </a:r>
          </a:p>
        </p:txBody>
      </p:sp>
      <p:sp>
        <p:nvSpPr>
          <p:cNvPr id="164" name="TextBox 163"/>
          <p:cNvSpPr txBox="1"/>
          <p:nvPr/>
        </p:nvSpPr>
        <p:spPr>
          <a:xfrm>
            <a:off x="4515351" y="4338903"/>
            <a:ext cx="1398086" cy="535503"/>
          </a:xfrm>
          <a:prstGeom prst="rect">
            <a:avLst/>
          </a:prstGeom>
          <a:noFill/>
        </p:spPr>
        <p:txBody>
          <a:bodyPr wrap="none" lIns="91414" tIns="45706" rIns="91414" bIns="45706"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914049">
              <a:defRPr/>
            </a:pPr>
            <a:r>
              <a:rPr lang="en-US" sz="1600" kern="0" dirty="0">
                <a:gradFill>
                  <a:gsLst>
                    <a:gs pos="38587">
                      <a:schemeClr val="bg1"/>
                    </a:gs>
                    <a:gs pos="76000">
                      <a:schemeClr val="bg1"/>
                    </a:gs>
                  </a:gsLst>
                  <a:lin ang="5400000" scaled="0"/>
                </a:gradFill>
                <a:latin typeface="Segoe UI" panose="020B0502040204020203" pitchFamily="34" charset="0"/>
                <a:cs typeface="Segoe UI" panose="020B0502040204020203" pitchFamily="34" charset="0"/>
              </a:rPr>
              <a:t>Command </a:t>
            </a:r>
            <a:br>
              <a:rPr lang="en-US" sz="1600" kern="0" dirty="0">
                <a:gradFill>
                  <a:gsLst>
                    <a:gs pos="38587">
                      <a:schemeClr val="bg1"/>
                    </a:gs>
                    <a:gs pos="76000">
                      <a:schemeClr val="bg1"/>
                    </a:gs>
                  </a:gsLst>
                  <a:lin ang="5400000" scaled="0"/>
                </a:gradFill>
                <a:latin typeface="Segoe UI" panose="020B0502040204020203" pitchFamily="34" charset="0"/>
                <a:cs typeface="Segoe UI" panose="020B0502040204020203" pitchFamily="34" charset="0"/>
              </a:rPr>
            </a:br>
            <a:r>
              <a:rPr lang="en-US" sz="1600" kern="0" dirty="0">
                <a:gradFill>
                  <a:gsLst>
                    <a:gs pos="38587">
                      <a:schemeClr val="bg1"/>
                    </a:gs>
                    <a:gs pos="76000">
                      <a:schemeClr val="bg1"/>
                    </a:gs>
                  </a:gsLst>
                  <a:lin ang="5400000" scaled="0"/>
                </a:gradFill>
                <a:latin typeface="Segoe UI" panose="020B0502040204020203" pitchFamily="34" charset="0"/>
                <a:cs typeface="Segoe UI" panose="020B0502040204020203" pitchFamily="34" charset="0"/>
              </a:rPr>
              <a:t>Line Interface</a:t>
            </a:r>
          </a:p>
        </p:txBody>
      </p:sp>
      <p:pic>
        <p:nvPicPr>
          <p:cNvPr id="4" name="Picture 3"/>
          <p:cNvPicPr>
            <a:picLocks noChangeAspect="1"/>
          </p:cNvPicPr>
          <p:nvPr/>
        </p:nvPicPr>
        <p:blipFill>
          <a:blip r:embed="rId6">
            <a:clrChange>
              <a:clrFrom>
                <a:srgbClr val="FFFFFE"/>
              </a:clrFrom>
              <a:clrTo>
                <a:srgbClr val="FFFFFE">
                  <a:alpha val="0"/>
                </a:srgbClr>
              </a:clrTo>
            </a:clrChange>
          </a:blip>
          <a:stretch>
            <a:fillRect/>
          </a:stretch>
        </p:blipFill>
        <p:spPr>
          <a:xfrm>
            <a:off x="289932" y="303620"/>
            <a:ext cx="914541" cy="941616"/>
          </a:xfrm>
          <a:prstGeom prst="rect">
            <a:avLst/>
          </a:prstGeom>
        </p:spPr>
      </p:pic>
      <p:pic>
        <p:nvPicPr>
          <p:cNvPr id="165" name="Picture 164"/>
          <p:cNvPicPr>
            <a:picLocks noChangeAspect="1"/>
          </p:cNvPicPr>
          <p:nvPr/>
        </p:nvPicPr>
        <p:blipFill rotWithShape="1">
          <a:blip r:embed="rId7"/>
          <a:srcRect l="-2910"/>
          <a:stretch/>
        </p:blipFill>
        <p:spPr>
          <a:xfrm>
            <a:off x="8572783" y="2794521"/>
            <a:ext cx="1324129" cy="1108882"/>
          </a:xfrm>
          <a:prstGeom prst="rect">
            <a:avLst/>
          </a:prstGeom>
        </p:spPr>
      </p:pic>
      <p:sp>
        <p:nvSpPr>
          <p:cNvPr id="5" name="TextBox 4"/>
          <p:cNvSpPr txBox="1"/>
          <p:nvPr/>
        </p:nvSpPr>
        <p:spPr>
          <a:xfrm>
            <a:off x="12343304" y="2739522"/>
            <a:ext cx="932603" cy="932603"/>
          </a:xfrm>
          <a:prstGeom prst="rect">
            <a:avLst/>
          </a:prstGeom>
          <a:noFill/>
        </p:spPr>
        <p:txBody>
          <a:bodyPr wrap="none" lIns="186521" tIns="149217" rIns="186521" bIns="149217" rtlCol="0">
            <a:noAutofit/>
          </a:bodyPr>
          <a:lstStyle/>
          <a:p>
            <a:pPr>
              <a:lnSpc>
                <a:spcPct val="90000"/>
              </a:lnSpc>
              <a:spcAft>
                <a:spcPts val="612"/>
              </a:spcAft>
            </a:pPr>
            <a:endParaRPr lang="en-US" sz="2448" dirty="0">
              <a:gradFill>
                <a:gsLst>
                  <a:gs pos="2917">
                    <a:schemeClr val="tx1"/>
                  </a:gs>
                  <a:gs pos="30000">
                    <a:schemeClr val="tx1"/>
                  </a:gs>
                </a:gsLst>
                <a:lin ang="5400000" scaled="0"/>
              </a:gradFill>
            </a:endParaRPr>
          </a:p>
        </p:txBody>
      </p:sp>
      <p:sp>
        <p:nvSpPr>
          <p:cNvPr id="166" name="TextBox 165"/>
          <p:cNvSpPr txBox="1"/>
          <p:nvPr/>
        </p:nvSpPr>
        <p:spPr>
          <a:xfrm>
            <a:off x="8310569" y="4027293"/>
            <a:ext cx="1848557" cy="313918"/>
          </a:xfrm>
          <a:prstGeom prst="rect">
            <a:avLst/>
          </a:prstGeom>
          <a:noFill/>
        </p:spPr>
        <p:txBody>
          <a:bodyPr wrap="none" lIns="91427" tIns="45713" rIns="91427" bIns="45713" rtlCol="0">
            <a:spAutoFit/>
          </a:bodyPr>
          <a:lstStyle/>
          <a:p>
            <a:pPr algn="ctr" defTabSz="913489">
              <a:lnSpc>
                <a:spcPct val="90000"/>
              </a:lnSpc>
              <a:defRPr/>
            </a:pPr>
            <a:r>
              <a:rPr lang="en-US" sz="1600" kern="0" dirty="0">
                <a:gradFill>
                  <a:gsLst>
                    <a:gs pos="38587">
                      <a:schemeClr val="bg1"/>
                    </a:gs>
                    <a:gs pos="76000">
                      <a:schemeClr val="bg1"/>
                    </a:gs>
                  </a:gsLst>
                  <a:lin ang="5400000" scaled="1"/>
                </a:gradFill>
                <a:latin typeface="Segoe UI"/>
              </a:rPr>
              <a:t>Container Registry</a:t>
            </a:r>
          </a:p>
        </p:txBody>
      </p:sp>
      <p:sp>
        <p:nvSpPr>
          <p:cNvPr id="167" name="Freeform 166"/>
          <p:cNvSpPr>
            <a:spLocks noChangeAspect="1"/>
          </p:cNvSpPr>
          <p:nvPr/>
        </p:nvSpPr>
        <p:spPr bwMode="black">
          <a:xfrm>
            <a:off x="10540357" y="2739522"/>
            <a:ext cx="1097198" cy="1074340"/>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38587">
                    <a:schemeClr val="bg1"/>
                  </a:gs>
                  <a:gs pos="76000">
                    <a:schemeClr val="bg1"/>
                  </a:gs>
                </a:gsLst>
                <a:lin ang="5400000" scaled="0"/>
              </a:gradFill>
              <a:ea typeface="Segoe UI" pitchFamily="34" charset="0"/>
              <a:cs typeface="Segoe UI" pitchFamily="34" charset="0"/>
            </a:endParaRPr>
          </a:p>
        </p:txBody>
      </p:sp>
      <p:sp>
        <p:nvSpPr>
          <p:cNvPr id="169" name="TextBox 168"/>
          <p:cNvSpPr txBox="1"/>
          <p:nvPr/>
        </p:nvSpPr>
        <p:spPr>
          <a:xfrm>
            <a:off x="10488484" y="4005062"/>
            <a:ext cx="1200944" cy="535517"/>
          </a:xfrm>
          <a:prstGeom prst="rect">
            <a:avLst/>
          </a:prstGeom>
          <a:noFill/>
        </p:spPr>
        <p:txBody>
          <a:bodyPr wrap="none" lIns="91427" tIns="45713" rIns="91427" bIns="45713" rtlCol="0">
            <a:spAutoFit/>
          </a:bodyPr>
          <a:lstStyle/>
          <a:p>
            <a:pPr algn="ctr" defTabSz="913489">
              <a:lnSpc>
                <a:spcPct val="90000"/>
              </a:lnSpc>
              <a:defRPr/>
            </a:pPr>
            <a:r>
              <a:rPr lang="en-US" sz="1600" kern="0" dirty="0">
                <a:gradFill>
                  <a:gsLst>
                    <a:gs pos="38587">
                      <a:schemeClr val="bg1"/>
                    </a:gs>
                    <a:gs pos="76000">
                      <a:schemeClr val="bg1"/>
                    </a:gs>
                  </a:gsLst>
                  <a:lin ang="5400000" scaled="1"/>
                </a:gradFill>
                <a:latin typeface="Segoe UI"/>
              </a:rPr>
              <a:t>Container</a:t>
            </a:r>
          </a:p>
          <a:p>
            <a:pPr algn="ctr" defTabSz="913489">
              <a:lnSpc>
                <a:spcPct val="90000"/>
              </a:lnSpc>
              <a:defRPr/>
            </a:pPr>
            <a:r>
              <a:rPr lang="en-US" sz="1600" kern="0" dirty="0">
                <a:gradFill>
                  <a:gsLst>
                    <a:gs pos="38587">
                      <a:schemeClr val="bg1"/>
                    </a:gs>
                    <a:gs pos="76000">
                      <a:schemeClr val="bg1"/>
                    </a:gs>
                  </a:gsLst>
                  <a:lin ang="5400000" scaled="1"/>
                </a:gradFill>
                <a:latin typeface="Segoe UI"/>
              </a:rPr>
              <a:t>Monitoring</a:t>
            </a:r>
          </a:p>
        </p:txBody>
      </p:sp>
      <p:sp>
        <p:nvSpPr>
          <p:cNvPr id="170" name="Freeform 169"/>
          <p:cNvSpPr>
            <a:spLocks noChangeAspect="1" noEditPoints="1"/>
          </p:cNvSpPr>
          <p:nvPr/>
        </p:nvSpPr>
        <p:spPr bwMode="black">
          <a:xfrm>
            <a:off x="8580437" y="4822250"/>
            <a:ext cx="636063" cy="63348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endParaRPr lang="en-US" sz="1836" dirty="0">
              <a:gradFill>
                <a:gsLst>
                  <a:gs pos="38587">
                    <a:schemeClr val="bg1"/>
                  </a:gs>
                  <a:gs pos="76000">
                    <a:schemeClr val="bg1"/>
                  </a:gs>
                </a:gsLst>
              </a:gradFill>
            </a:endParaRPr>
          </a:p>
        </p:txBody>
      </p:sp>
      <p:pic>
        <p:nvPicPr>
          <p:cNvPr id="8" name="Picture 7"/>
          <p:cNvPicPr>
            <a:picLocks noChangeAspect="1"/>
          </p:cNvPicPr>
          <p:nvPr/>
        </p:nvPicPr>
        <p:blipFill>
          <a:blip r:embed="rId8"/>
          <a:stretch>
            <a:fillRect/>
          </a:stretch>
        </p:blipFill>
        <p:spPr>
          <a:xfrm>
            <a:off x="9377446" y="4741013"/>
            <a:ext cx="750397" cy="826126"/>
          </a:xfrm>
          <a:prstGeom prst="rect">
            <a:avLst/>
          </a:prstGeom>
        </p:spPr>
      </p:pic>
      <p:sp>
        <p:nvSpPr>
          <p:cNvPr id="171" name="TextBox 170"/>
          <p:cNvSpPr txBox="1"/>
          <p:nvPr/>
        </p:nvSpPr>
        <p:spPr>
          <a:xfrm>
            <a:off x="8395528" y="5626450"/>
            <a:ext cx="1678638" cy="535517"/>
          </a:xfrm>
          <a:prstGeom prst="rect">
            <a:avLst/>
          </a:prstGeom>
          <a:noFill/>
        </p:spPr>
        <p:txBody>
          <a:bodyPr wrap="none" lIns="91427" tIns="45713" rIns="91427" bIns="45713" rtlCol="0">
            <a:spAutoFit/>
          </a:bodyPr>
          <a:lstStyle/>
          <a:p>
            <a:pPr algn="ctr" defTabSz="913489">
              <a:lnSpc>
                <a:spcPct val="90000"/>
              </a:lnSpc>
              <a:defRPr/>
            </a:pPr>
            <a:r>
              <a:rPr lang="en-US" sz="1600" kern="0" dirty="0">
                <a:gradFill>
                  <a:gsLst>
                    <a:gs pos="38587">
                      <a:schemeClr val="bg1"/>
                    </a:gs>
                    <a:gs pos="76000">
                      <a:schemeClr val="bg1"/>
                    </a:gs>
                  </a:gsLst>
                  <a:lin ang="5400000" scaled="1"/>
                </a:gradFill>
                <a:latin typeface="Segoe UI"/>
              </a:rPr>
              <a:t>Windows &amp;</a:t>
            </a:r>
          </a:p>
          <a:p>
            <a:pPr algn="ctr" defTabSz="913489">
              <a:lnSpc>
                <a:spcPct val="90000"/>
              </a:lnSpc>
              <a:defRPr/>
            </a:pPr>
            <a:r>
              <a:rPr lang="en-US" sz="1600" kern="0" dirty="0">
                <a:gradFill>
                  <a:gsLst>
                    <a:gs pos="38587">
                      <a:schemeClr val="bg1"/>
                    </a:gs>
                    <a:gs pos="76000">
                      <a:schemeClr val="bg1"/>
                    </a:gs>
                  </a:gsLst>
                  <a:lin ang="5400000" scaled="1"/>
                </a:gradFill>
                <a:latin typeface="Segoe UI"/>
              </a:rPr>
              <a:t>Linux Containers</a:t>
            </a:r>
          </a:p>
        </p:txBody>
      </p:sp>
      <p:sp>
        <p:nvSpPr>
          <p:cNvPr id="172" name="Freeform 171"/>
          <p:cNvSpPr>
            <a:spLocks noChangeAspect="1"/>
          </p:cNvSpPr>
          <p:nvPr/>
        </p:nvSpPr>
        <p:spPr bwMode="black">
          <a:xfrm>
            <a:off x="10603064" y="4777456"/>
            <a:ext cx="971784" cy="678273"/>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38587">
                    <a:schemeClr val="bg1"/>
                  </a:gs>
                  <a:gs pos="76000">
                    <a:schemeClr val="bg1"/>
                  </a:gs>
                </a:gsLst>
                <a:lin ang="5400000" scaled="0"/>
              </a:gradFill>
              <a:ea typeface="Segoe UI" pitchFamily="34" charset="0"/>
              <a:cs typeface="Segoe UI" pitchFamily="34" charset="0"/>
            </a:endParaRPr>
          </a:p>
        </p:txBody>
      </p:sp>
      <p:sp>
        <p:nvSpPr>
          <p:cNvPr id="173" name="TextBox 172"/>
          <p:cNvSpPr txBox="1"/>
          <p:nvPr/>
        </p:nvSpPr>
        <p:spPr>
          <a:xfrm>
            <a:off x="10118993" y="5632941"/>
            <a:ext cx="1939927" cy="535517"/>
          </a:xfrm>
          <a:prstGeom prst="rect">
            <a:avLst/>
          </a:prstGeom>
          <a:noFill/>
        </p:spPr>
        <p:txBody>
          <a:bodyPr wrap="none" lIns="91427" tIns="45713" rIns="91427" bIns="45713" rtlCol="0">
            <a:spAutoFit/>
          </a:bodyPr>
          <a:lstStyle/>
          <a:p>
            <a:pPr algn="ctr" defTabSz="913489">
              <a:lnSpc>
                <a:spcPct val="90000"/>
              </a:lnSpc>
              <a:defRPr/>
            </a:pPr>
            <a:r>
              <a:rPr lang="en-US" sz="1600" kern="0" dirty="0">
                <a:gradFill>
                  <a:gsLst>
                    <a:gs pos="38587">
                      <a:schemeClr val="bg1"/>
                    </a:gs>
                    <a:gs pos="76000">
                      <a:schemeClr val="bg1"/>
                    </a:gs>
                  </a:gsLst>
                  <a:lin ang="5400000" scaled="1"/>
                </a:gradFill>
                <a:latin typeface="Segoe UI"/>
              </a:rPr>
              <a:t>*Managed disks for</a:t>
            </a:r>
          </a:p>
          <a:p>
            <a:pPr algn="ctr" defTabSz="913489">
              <a:lnSpc>
                <a:spcPct val="90000"/>
              </a:lnSpc>
              <a:defRPr/>
            </a:pPr>
            <a:r>
              <a:rPr lang="en-US" sz="1600" kern="0" dirty="0">
                <a:gradFill>
                  <a:gsLst>
                    <a:gs pos="38587">
                      <a:schemeClr val="bg1"/>
                    </a:gs>
                    <a:gs pos="76000">
                      <a:schemeClr val="bg1"/>
                    </a:gs>
                  </a:gsLst>
                  <a:lin ang="5400000" scaled="1"/>
                </a:gradFill>
                <a:latin typeface="Segoe UI"/>
              </a:rPr>
              <a:t>persistent storage</a:t>
            </a:r>
          </a:p>
        </p:txBody>
      </p:sp>
    </p:spTree>
    <p:extLst>
      <p:ext uri="{BB962C8B-B14F-4D97-AF65-F5344CB8AC3E}">
        <p14:creationId xmlns:p14="http://schemas.microsoft.com/office/powerpoint/2010/main" val="153909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93225" y="295274"/>
            <a:ext cx="10970978" cy="917575"/>
          </a:xfrm>
        </p:spPr>
        <p:txBody>
          <a:bodyPr/>
          <a:lstStyle/>
          <a:p>
            <a:r>
              <a:rPr lang="en-US" dirty="0"/>
              <a:t>App Service – container PaaS</a:t>
            </a:r>
          </a:p>
        </p:txBody>
      </p:sp>
      <p:grpSp>
        <p:nvGrpSpPr>
          <p:cNvPr id="61" name="Group 60"/>
          <p:cNvGrpSpPr>
            <a:grpSpLocks noChangeAspect="1"/>
          </p:cNvGrpSpPr>
          <p:nvPr/>
        </p:nvGrpSpPr>
        <p:grpSpPr>
          <a:xfrm>
            <a:off x="388859" y="412563"/>
            <a:ext cx="690147" cy="687003"/>
            <a:chOff x="827088" y="-3463925"/>
            <a:chExt cx="3833812" cy="3816350"/>
          </a:xfrm>
        </p:grpSpPr>
        <p:sp>
          <p:nvSpPr>
            <p:cNvPr id="62"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3"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4"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5"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6"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7"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8"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9"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grpSp>
      <p:sp>
        <p:nvSpPr>
          <p:cNvPr id="70" name="TextBox 69"/>
          <p:cNvSpPr txBox="1"/>
          <p:nvPr/>
        </p:nvSpPr>
        <p:spPr>
          <a:xfrm>
            <a:off x="274702" y="1622709"/>
            <a:ext cx="3931920" cy="4892040"/>
          </a:xfrm>
          <a:prstGeom prst="rect">
            <a:avLst/>
          </a:prstGeom>
          <a:solidFill>
            <a:schemeClr val="tx2"/>
          </a:solidFill>
        </p:spPr>
        <p:txBody>
          <a:bodyPr wrap="square" lIns="182880" tIns="146304" rIns="182880" bIns="146304" rtlCol="0">
            <a:noAutofit/>
          </a:bodyPr>
          <a:lstStyle/>
          <a:p>
            <a:pPr marL="0" marR="0" lvl="0" indent="0" defTabSz="913812" eaLnBrk="1" fontAlgn="auto" latinLnBrk="0" hangingPunct="1">
              <a:lnSpc>
                <a:spcPct val="90000"/>
              </a:lnSpc>
              <a:spcBef>
                <a:spcPts val="0"/>
              </a:spcBef>
              <a:spcAft>
                <a:spcPts val="0"/>
              </a:spcAft>
              <a:buClrTx/>
              <a:buSzTx/>
              <a:buFontTx/>
              <a:buNone/>
              <a:tabLst>
                <a:tab pos="895811" algn="l"/>
              </a:tabLst>
              <a:defRPr/>
            </a:pPr>
            <a:r>
              <a:rPr kumimoji="0" lang="en-US" sz="2400" u="none" strike="noStrike" kern="0" cap="none" spc="0" normalizeH="0" baseline="0" noProof="0" dirty="0">
                <a:ln>
                  <a:noFill/>
                </a:ln>
                <a:gradFill>
                  <a:gsLst>
                    <a:gs pos="38587">
                      <a:schemeClr val="bg1"/>
                    </a:gs>
                    <a:gs pos="76000">
                      <a:schemeClr val="bg1"/>
                    </a:gs>
                  </a:gsLst>
                  <a:lin ang="5400000" scaled="1"/>
                </a:gradFill>
                <a:effectLst/>
                <a:uLnTx/>
                <a:uFillTx/>
                <a:ea typeface="Segoe UI Semilight" charset="0"/>
                <a:cs typeface="Segoe UI Semilight" charset="0"/>
              </a:rPr>
              <a:t>Enterprise-grade apps</a:t>
            </a:r>
          </a:p>
        </p:txBody>
      </p:sp>
      <p:sp>
        <p:nvSpPr>
          <p:cNvPr id="71" name="TextBox 70"/>
          <p:cNvSpPr txBox="1"/>
          <p:nvPr/>
        </p:nvSpPr>
        <p:spPr>
          <a:xfrm>
            <a:off x="4252277" y="1622709"/>
            <a:ext cx="3931920" cy="4892040"/>
          </a:xfrm>
          <a:prstGeom prst="rect">
            <a:avLst/>
          </a:prstGeom>
          <a:solidFill>
            <a:schemeClr val="accent4"/>
          </a:solidFill>
        </p:spPr>
        <p:txBody>
          <a:bodyPr wrap="square" lIns="182880" tIns="146304" rIns="182880" bIns="146304" rtlCol="0">
            <a:noAutofit/>
          </a:bodyPr>
          <a:lstStyle/>
          <a:p>
            <a:pPr marL="0" marR="0" lvl="0" indent="0" defTabSz="913812" eaLnBrk="1" fontAlgn="auto" latinLnBrk="0" hangingPunct="1">
              <a:lnSpc>
                <a:spcPct val="90000"/>
              </a:lnSpc>
              <a:spcBef>
                <a:spcPts val="0"/>
              </a:spcBef>
              <a:spcAft>
                <a:spcPts val="0"/>
              </a:spcAft>
              <a:buClrTx/>
              <a:buSzTx/>
              <a:buFontTx/>
              <a:buNone/>
              <a:tabLst>
                <a:tab pos="895811" algn="l"/>
              </a:tabLst>
              <a:defRPr/>
            </a:pPr>
            <a:r>
              <a:rPr kumimoji="0" lang="en-US" sz="2400" u="none" strike="noStrike" kern="0" cap="none" spc="0" normalizeH="0" baseline="0" noProof="0" dirty="0">
                <a:ln>
                  <a:noFill/>
                </a:ln>
                <a:gradFill>
                  <a:gsLst>
                    <a:gs pos="38587">
                      <a:schemeClr val="bg1"/>
                    </a:gs>
                    <a:gs pos="76000">
                      <a:schemeClr val="bg1"/>
                    </a:gs>
                  </a:gsLst>
                  <a:lin ang="5400000" scaled="1"/>
                </a:gradFill>
                <a:effectLst/>
                <a:uLnTx/>
                <a:uFillTx/>
                <a:ea typeface="Segoe UI Semilight" charset="0"/>
                <a:cs typeface="Segoe UI Semilight" charset="0"/>
              </a:rPr>
              <a:t>Fully managed platform</a:t>
            </a:r>
          </a:p>
        </p:txBody>
      </p:sp>
      <p:sp>
        <p:nvSpPr>
          <p:cNvPr id="72" name="TextBox 71"/>
          <p:cNvSpPr txBox="1"/>
          <p:nvPr/>
        </p:nvSpPr>
        <p:spPr>
          <a:xfrm>
            <a:off x="8229852" y="1622709"/>
            <a:ext cx="3931920" cy="4892040"/>
          </a:xfrm>
          <a:prstGeom prst="rect">
            <a:avLst/>
          </a:prstGeom>
          <a:solidFill>
            <a:schemeClr val="accent1"/>
          </a:solidFill>
        </p:spPr>
        <p:txBody>
          <a:bodyPr wrap="square" lIns="182880" tIns="146304" rIns="182880" bIns="146304" rtlCol="0">
            <a:noAutofit/>
          </a:bodyPr>
          <a:lstStyle/>
          <a:p>
            <a:pPr marL="0" marR="0" lvl="0" indent="0" defTabSz="913812" eaLnBrk="1" fontAlgn="auto" latinLnBrk="0" hangingPunct="1">
              <a:lnSpc>
                <a:spcPct val="90000"/>
              </a:lnSpc>
              <a:spcBef>
                <a:spcPts val="0"/>
              </a:spcBef>
              <a:spcAft>
                <a:spcPts val="0"/>
              </a:spcAft>
              <a:buClrTx/>
              <a:buSzTx/>
              <a:buFontTx/>
              <a:buNone/>
              <a:tabLst>
                <a:tab pos="895811" algn="l"/>
              </a:tabLst>
              <a:defRPr/>
            </a:pPr>
            <a:r>
              <a:rPr kumimoji="0" lang="en-US" sz="2400" u="none" strike="noStrike" kern="0" cap="none" spc="0" normalizeH="0" baseline="0" noProof="0" dirty="0">
                <a:ln>
                  <a:noFill/>
                </a:ln>
                <a:gradFill>
                  <a:gsLst>
                    <a:gs pos="38587">
                      <a:schemeClr val="bg1"/>
                    </a:gs>
                    <a:gs pos="76000">
                      <a:schemeClr val="bg1"/>
                    </a:gs>
                  </a:gsLst>
                  <a:lin ang="5400000" scaled="1"/>
                </a:gradFill>
                <a:effectLst/>
                <a:uLnTx/>
                <a:uFillTx/>
                <a:ea typeface="Segoe UI Semilight" charset="0"/>
                <a:cs typeface="Segoe UI Semilight" charset="0"/>
              </a:rPr>
              <a:t>High productivity development</a:t>
            </a:r>
          </a:p>
        </p:txBody>
      </p:sp>
      <p:grpSp>
        <p:nvGrpSpPr>
          <p:cNvPr id="30" name="Group 29"/>
          <p:cNvGrpSpPr/>
          <p:nvPr/>
        </p:nvGrpSpPr>
        <p:grpSpPr>
          <a:xfrm>
            <a:off x="522807" y="5025042"/>
            <a:ext cx="1467069" cy="930052"/>
            <a:chOff x="522807" y="4735511"/>
            <a:chExt cx="1467069" cy="930052"/>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38587">
                      <a:schemeClr val="bg1"/>
                    </a:gs>
                    <a:gs pos="76000">
                      <a:schemeClr val="bg1"/>
                    </a:gs>
                  </a:gsLst>
                </a:gradFill>
                <a:effectLst/>
                <a:uLnTx/>
                <a:uFillTx/>
                <a:latin typeface="Segoe UI" panose="020B0502040204020203" pitchFamily="34" charset="0"/>
                <a:cs typeface="Segoe UI" panose="020B0502040204020203" pitchFamily="34" charset="0"/>
              </a:endParaRPr>
            </a:p>
          </p:txBody>
        </p:sp>
        <p:sp>
          <p:nvSpPr>
            <p:cNvPr id="110" name="TextBox 109"/>
            <p:cNvSpPr txBox="1"/>
            <p:nvPr/>
          </p:nvSpPr>
          <p:spPr>
            <a:xfrm>
              <a:off x="522807" y="5379331"/>
              <a:ext cx="1467069" cy="286232"/>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t>AAD integrated </a:t>
              </a:r>
            </a:p>
          </p:txBody>
        </p:sp>
      </p:grpSp>
      <p:grpSp>
        <p:nvGrpSpPr>
          <p:cNvPr id="31" name="Group 30"/>
          <p:cNvGrpSpPr/>
          <p:nvPr/>
        </p:nvGrpSpPr>
        <p:grpSpPr>
          <a:xfrm>
            <a:off x="2330109" y="4951223"/>
            <a:ext cx="1778052" cy="1003871"/>
            <a:chOff x="2330109" y="4661692"/>
            <a:chExt cx="1778052" cy="1003871"/>
          </a:xfrm>
        </p:grpSpPr>
        <p:sp>
          <p:nvSpPr>
            <p:cNvPr id="74" name="Freeform 144"/>
            <p:cNvSpPr>
              <a:spLocks noChangeAspect="1" noEditPoints="1"/>
            </p:cNvSpPr>
            <p:nvPr/>
          </p:nvSpPr>
          <p:spPr bwMode="auto">
            <a:xfrm>
              <a:off x="2945290"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38587">
                      <a:schemeClr val="bg1"/>
                    </a:gs>
                    <a:gs pos="76000">
                      <a:schemeClr val="bg1"/>
                    </a:gs>
                  </a:gsLst>
                </a:gradFill>
                <a:effectLst/>
                <a:uLnTx/>
                <a:uFillTx/>
                <a:latin typeface="Segoe UI" panose="020B0502040204020203" pitchFamily="34" charset="0"/>
                <a:cs typeface="Segoe UI" panose="020B0502040204020203" pitchFamily="34" charset="0"/>
              </a:endParaRPr>
            </a:p>
          </p:txBody>
        </p:sp>
        <p:sp>
          <p:nvSpPr>
            <p:cNvPr id="116" name="TextBox 115"/>
            <p:cNvSpPr txBox="1"/>
            <p:nvPr/>
          </p:nvSpPr>
          <p:spPr>
            <a:xfrm>
              <a:off x="2330109" y="5379331"/>
              <a:ext cx="1778052" cy="286232"/>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t>Secure + compliant </a:t>
              </a:r>
            </a:p>
          </p:txBody>
        </p:sp>
      </p:grpSp>
      <p:grpSp>
        <p:nvGrpSpPr>
          <p:cNvPr id="35" name="Group 34"/>
          <p:cNvGrpSpPr/>
          <p:nvPr/>
        </p:nvGrpSpPr>
        <p:grpSpPr>
          <a:xfrm>
            <a:off x="4465833" y="4945075"/>
            <a:ext cx="1535998" cy="1203918"/>
            <a:chOff x="4465833" y="4655544"/>
            <a:chExt cx="1535998" cy="1203918"/>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38587">
                      <a:schemeClr val="bg1"/>
                    </a:gs>
                    <a:gs pos="76000">
                      <a:schemeClr val="bg1"/>
                    </a:gs>
                  </a:gsLst>
                </a:gradFill>
                <a:effectLst/>
                <a:uLnTx/>
                <a:uFillTx/>
                <a:latin typeface="Segoe UI" panose="020B0502040204020203" pitchFamily="34" charset="0"/>
                <a:cs typeface="Segoe UI" panose="020B0502040204020203" pitchFamily="34" charset="0"/>
              </a:endParaRPr>
            </a:p>
          </p:txBody>
        </p:sp>
        <p:sp>
          <p:nvSpPr>
            <p:cNvPr id="125" name="TextBox 124"/>
            <p:cNvSpPr txBox="1"/>
            <p:nvPr/>
          </p:nvSpPr>
          <p:spPr>
            <a:xfrm>
              <a:off x="4465833" y="5379331"/>
              <a:ext cx="1535998" cy="480131"/>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t>Reduced</a:t>
              </a:r>
              <a:br>
                <a:rPr kumimoji="0" lang="en-US"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br>
              <a:r>
                <a:rPr kumimoji="0" lang="en-US"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t>operations costs </a:t>
              </a:r>
            </a:p>
          </p:txBody>
        </p:sp>
      </p:grpSp>
      <p:grpSp>
        <p:nvGrpSpPr>
          <p:cNvPr id="36" name="Group 35"/>
          <p:cNvGrpSpPr/>
          <p:nvPr/>
        </p:nvGrpSpPr>
        <p:grpSpPr>
          <a:xfrm>
            <a:off x="6568936" y="4884548"/>
            <a:ext cx="1258678" cy="1264445"/>
            <a:chOff x="6568936" y="4595017"/>
            <a:chExt cx="1258678" cy="1264445"/>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38587">
                      <a:schemeClr val="bg1"/>
                    </a:gs>
                    <a:gs pos="76000">
                      <a:schemeClr val="bg1"/>
                    </a:gs>
                  </a:gsLst>
                </a:gradFill>
                <a:effectLst/>
                <a:uLnTx/>
                <a:uFillTx/>
                <a:latin typeface="Segoe UI" panose="020B0502040204020203" pitchFamily="34" charset="0"/>
                <a:cs typeface="Segoe UI" panose="020B0502040204020203" pitchFamily="34" charset="0"/>
              </a:endParaRPr>
            </a:p>
          </p:txBody>
        </p:sp>
        <p:sp>
          <p:nvSpPr>
            <p:cNvPr id="128" name="TextBox 127"/>
            <p:cNvSpPr txBox="1"/>
            <p:nvPr/>
          </p:nvSpPr>
          <p:spPr>
            <a:xfrm>
              <a:off x="6568936" y="5379331"/>
              <a:ext cx="1258678" cy="480131"/>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t>Backup </a:t>
              </a:r>
              <a:br>
                <a:rPr kumimoji="0" lang="en-US"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br>
              <a:r>
                <a:rPr kumimoji="0" lang="en-US"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t>and</a:t>
              </a:r>
              <a:r>
                <a:rPr lang="en-US" dirty="0">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 </a:t>
              </a:r>
              <a:r>
                <a:rPr kumimoji="0" lang="en-US"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t>recovery </a:t>
              </a:r>
            </a:p>
          </p:txBody>
        </p:sp>
      </p:grpSp>
      <p:grpSp>
        <p:nvGrpSpPr>
          <p:cNvPr id="40" name="Group 39"/>
          <p:cNvGrpSpPr/>
          <p:nvPr/>
        </p:nvGrpSpPr>
        <p:grpSpPr>
          <a:xfrm>
            <a:off x="8585964" y="4979798"/>
            <a:ext cx="1253869" cy="1169195"/>
            <a:chOff x="8585964" y="4690267"/>
            <a:chExt cx="1253869" cy="1169195"/>
          </a:xfrm>
        </p:grpSpPr>
        <p:sp>
          <p:nvSpPr>
            <p:cNvPr id="79" name="Freeform 150"/>
            <p:cNvSpPr>
              <a:spLocks noChangeAspect="1" noEditPoints="1"/>
            </p:cNvSpPr>
            <p:nvPr/>
          </p:nvSpPr>
          <p:spPr bwMode="auto">
            <a:xfrm>
              <a:off x="8897382" y="4690267"/>
              <a:ext cx="631032" cy="540545"/>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38587">
                      <a:schemeClr val="bg1"/>
                    </a:gs>
                    <a:gs pos="76000">
                      <a:schemeClr val="bg1"/>
                    </a:gs>
                  </a:gsLst>
                </a:gradFill>
                <a:effectLst/>
                <a:uLnTx/>
                <a:uFillTx/>
                <a:latin typeface="Segoe UI" panose="020B0502040204020203" pitchFamily="34" charset="0"/>
                <a:cs typeface="Segoe UI" panose="020B0502040204020203" pitchFamily="34" charset="0"/>
              </a:endParaRPr>
            </a:p>
          </p:txBody>
        </p:sp>
        <p:sp>
          <p:nvSpPr>
            <p:cNvPr id="137" name="TextBox 136"/>
            <p:cNvSpPr txBox="1"/>
            <p:nvPr/>
          </p:nvSpPr>
          <p:spPr>
            <a:xfrm>
              <a:off x="8585964" y="5379331"/>
              <a:ext cx="1253869" cy="480131"/>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t>Testing </a:t>
              </a:r>
              <a:br>
                <a:rPr kumimoji="0" lang="en-US"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br>
              <a:r>
                <a:rPr kumimoji="0" lang="en-US"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t>in</a:t>
              </a:r>
              <a:r>
                <a:rPr lang="en-US" dirty="0">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 </a:t>
              </a:r>
              <a:r>
                <a:rPr kumimoji="0" lang="en-US"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t>production</a:t>
              </a:r>
            </a:p>
          </p:txBody>
        </p:sp>
      </p:grpSp>
      <p:grpSp>
        <p:nvGrpSpPr>
          <p:cNvPr id="39" name="Group 38"/>
          <p:cNvGrpSpPr/>
          <p:nvPr/>
        </p:nvGrpSpPr>
        <p:grpSpPr>
          <a:xfrm>
            <a:off x="10312433" y="4939317"/>
            <a:ext cx="1733168" cy="1209676"/>
            <a:chOff x="10312433" y="4649786"/>
            <a:chExt cx="1733168" cy="1209676"/>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38587">
                      <a:schemeClr val="bg1"/>
                    </a:gs>
                    <a:gs pos="76000">
                      <a:schemeClr val="bg1"/>
                    </a:gs>
                  </a:gsLst>
                </a:gradFill>
                <a:effectLst/>
                <a:uLnTx/>
                <a:uFillTx/>
                <a:latin typeface="Segoe UI" panose="020B0502040204020203" pitchFamily="34" charset="0"/>
                <a:cs typeface="Segoe UI" panose="020B0502040204020203" pitchFamily="34" charset="0"/>
              </a:endParaRPr>
            </a:p>
          </p:txBody>
        </p:sp>
        <p:sp>
          <p:nvSpPr>
            <p:cNvPr id="140" name="TextBox 139"/>
            <p:cNvSpPr txBox="1"/>
            <p:nvPr/>
          </p:nvSpPr>
          <p:spPr>
            <a:xfrm>
              <a:off x="10312433" y="5379331"/>
              <a:ext cx="1733168" cy="480131"/>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t>App </a:t>
              </a:r>
              <a:br>
                <a:rPr kumimoji="0" lang="en-US"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br>
              <a:r>
                <a:rPr kumimoji="0" lang="en-US"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t>gallery</a:t>
              </a:r>
              <a:r>
                <a:rPr lang="en-US" dirty="0">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 </a:t>
              </a:r>
              <a:r>
                <a:rPr kumimoji="0" lang="en-US"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t>marketplace</a:t>
              </a:r>
            </a:p>
          </p:txBody>
        </p:sp>
      </p:grpSp>
      <p:grpSp>
        <p:nvGrpSpPr>
          <p:cNvPr id="29" name="Group 28"/>
          <p:cNvGrpSpPr/>
          <p:nvPr/>
        </p:nvGrpSpPr>
        <p:grpSpPr>
          <a:xfrm>
            <a:off x="514792" y="2959443"/>
            <a:ext cx="1483098" cy="1307481"/>
            <a:chOff x="514792" y="2669912"/>
            <a:chExt cx="1483098" cy="1307481"/>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38587">
                      <a:schemeClr val="bg1"/>
                    </a:gs>
                    <a:gs pos="76000">
                      <a:schemeClr val="bg1"/>
                    </a:gs>
                  </a:gsLst>
                </a:gradFill>
                <a:effectLst/>
                <a:uLnTx/>
                <a:uFillTx/>
                <a:latin typeface="Segoe UI" panose="020B0502040204020203" pitchFamily="34" charset="0"/>
                <a:cs typeface="Segoe UI" panose="020B0502040204020203" pitchFamily="34" charset="0"/>
              </a:endParaRPr>
            </a:p>
          </p:txBody>
        </p:sp>
        <p:sp>
          <p:nvSpPr>
            <p:cNvPr id="107" name="TextBox 106"/>
            <p:cNvSpPr txBox="1"/>
            <p:nvPr/>
          </p:nvSpPr>
          <p:spPr>
            <a:xfrm>
              <a:off x="514792" y="3497262"/>
              <a:ext cx="1483098"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t>Global data</a:t>
              </a:r>
              <a:br>
                <a:rPr kumimoji="0" lang="en-US" sz="1400"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br>
              <a:r>
                <a:rPr kumimoji="0" lang="en-US" sz="1400"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t>center footprint </a:t>
              </a:r>
            </a:p>
          </p:txBody>
        </p:sp>
      </p:grpSp>
      <p:grpSp>
        <p:nvGrpSpPr>
          <p:cNvPr id="32" name="Group 31"/>
          <p:cNvGrpSpPr/>
          <p:nvPr/>
        </p:nvGrpSpPr>
        <p:grpSpPr>
          <a:xfrm>
            <a:off x="2492013" y="3045883"/>
            <a:ext cx="1454245" cy="1027142"/>
            <a:chOff x="2492013" y="2756352"/>
            <a:chExt cx="1454245" cy="102714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38587">
                      <a:schemeClr val="bg1"/>
                    </a:gs>
                    <a:gs pos="76000">
                      <a:schemeClr val="bg1"/>
                    </a:gs>
                  </a:gsLst>
                </a:gradFill>
                <a:effectLst/>
                <a:uLnTx/>
                <a:uFillTx/>
                <a:latin typeface="Segoe UI" panose="020B0502040204020203" pitchFamily="34" charset="0"/>
                <a:cs typeface="Segoe UI" panose="020B0502040204020203" pitchFamily="34" charset="0"/>
              </a:endParaRPr>
            </a:p>
          </p:txBody>
        </p:sp>
        <p:sp>
          <p:nvSpPr>
            <p:cNvPr id="113" name="TextBox 112"/>
            <p:cNvSpPr txBox="1"/>
            <p:nvPr/>
          </p:nvSpPr>
          <p:spPr>
            <a:xfrm>
              <a:off x="2492013" y="3497262"/>
              <a:ext cx="1454245" cy="286232"/>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t>Hybrid support </a:t>
              </a:r>
            </a:p>
          </p:txBody>
        </p:sp>
      </p:grpSp>
      <p:grpSp>
        <p:nvGrpSpPr>
          <p:cNvPr id="33" name="Group 32"/>
          <p:cNvGrpSpPr/>
          <p:nvPr/>
        </p:nvGrpSpPr>
        <p:grpSpPr>
          <a:xfrm>
            <a:off x="4342402" y="3049931"/>
            <a:ext cx="1782860" cy="1216993"/>
            <a:chOff x="4342402" y="2760400"/>
            <a:chExt cx="1782860" cy="1216993"/>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38587">
                      <a:schemeClr val="bg1"/>
                    </a:gs>
                    <a:gs pos="76000">
                      <a:schemeClr val="bg1"/>
                    </a:gs>
                  </a:gsLst>
                </a:gradFill>
                <a:effectLst/>
                <a:uLnTx/>
                <a:uFillTx/>
                <a:latin typeface="Segoe UI" panose="020B0502040204020203" pitchFamily="34" charset="0"/>
                <a:cs typeface="Segoe UI" panose="020B0502040204020203" pitchFamily="34" charset="0"/>
              </a:endParaRPr>
            </a:p>
          </p:txBody>
        </p:sp>
        <p:sp>
          <p:nvSpPr>
            <p:cNvPr id="119" name="TextBox 118"/>
            <p:cNvSpPr txBox="1"/>
            <p:nvPr/>
          </p:nvSpPr>
          <p:spPr>
            <a:xfrm>
              <a:off x="4342402" y="3497262"/>
              <a:ext cx="1782860"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t>Built-in auto scale</a:t>
              </a:r>
              <a:br>
                <a:rPr kumimoji="0" lang="en-US" sz="1400"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br>
              <a:r>
                <a:rPr kumimoji="0" lang="en-US" sz="1400"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t>and load balancing </a:t>
              </a:r>
            </a:p>
          </p:txBody>
        </p:sp>
      </p:grpSp>
      <p:grpSp>
        <p:nvGrpSpPr>
          <p:cNvPr id="34" name="Group 33"/>
          <p:cNvGrpSpPr/>
          <p:nvPr/>
        </p:nvGrpSpPr>
        <p:grpSpPr>
          <a:xfrm>
            <a:off x="6326882" y="2965397"/>
            <a:ext cx="1742785" cy="1301527"/>
            <a:chOff x="6326882" y="2675866"/>
            <a:chExt cx="1742785" cy="1301527"/>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38587">
                      <a:schemeClr val="bg1"/>
                    </a:gs>
                    <a:gs pos="76000">
                      <a:schemeClr val="bg1"/>
                    </a:gs>
                  </a:gsLst>
                </a:gradFill>
                <a:effectLst/>
                <a:uLnTx/>
                <a:uFillTx/>
                <a:latin typeface="Segoe UI" panose="020B0502040204020203" pitchFamily="34" charset="0"/>
                <a:cs typeface="Segoe UI" panose="020B0502040204020203" pitchFamily="34" charset="0"/>
              </a:endParaRPr>
            </a:p>
          </p:txBody>
        </p:sp>
        <p:sp>
          <p:nvSpPr>
            <p:cNvPr id="122" name="TextBox 121"/>
            <p:cNvSpPr txBox="1"/>
            <p:nvPr/>
          </p:nvSpPr>
          <p:spPr>
            <a:xfrm>
              <a:off x="6326882" y="3497262"/>
              <a:ext cx="1742785"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t>High availability</a:t>
              </a:r>
              <a:br>
                <a:rPr kumimoji="0" lang="en-US" sz="1400"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br>
              <a:r>
                <a:rPr kumimoji="0" lang="en-US" sz="1400"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t>with auto-patching </a:t>
              </a:r>
            </a:p>
          </p:txBody>
        </p:sp>
      </p:grpSp>
      <p:grpSp>
        <p:nvGrpSpPr>
          <p:cNvPr id="37" name="Group 36"/>
          <p:cNvGrpSpPr/>
          <p:nvPr/>
        </p:nvGrpSpPr>
        <p:grpSpPr>
          <a:xfrm>
            <a:off x="8379176" y="2967778"/>
            <a:ext cx="1667444" cy="1299146"/>
            <a:chOff x="8379176" y="2678247"/>
            <a:chExt cx="1667444" cy="1299146"/>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38587">
                      <a:schemeClr val="bg1"/>
                    </a:gs>
                    <a:gs pos="76000">
                      <a:schemeClr val="bg1"/>
                    </a:gs>
                  </a:gsLst>
                </a:gradFill>
                <a:effectLst/>
                <a:uLnTx/>
                <a:uFillTx/>
                <a:latin typeface="Segoe UI" panose="020B0502040204020203" pitchFamily="34" charset="0"/>
                <a:cs typeface="Segoe UI" panose="020B0502040204020203" pitchFamily="34" charset="0"/>
              </a:endParaRPr>
            </a:p>
          </p:txBody>
        </p:sp>
        <p:sp>
          <p:nvSpPr>
            <p:cNvPr id="131" name="TextBox 130"/>
            <p:cNvSpPr txBox="1"/>
            <p:nvPr/>
          </p:nvSpPr>
          <p:spPr>
            <a:xfrm>
              <a:off x="8379176" y="3497262"/>
              <a:ext cx="1667444"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t>.NET, Java, PHP,</a:t>
              </a:r>
              <a:br>
                <a:rPr kumimoji="0" lang="en-US" sz="1400"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br>
              <a:r>
                <a:rPr kumimoji="0" lang="en-US" sz="1400"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t>Node, and Python </a:t>
              </a:r>
            </a:p>
          </p:txBody>
        </p:sp>
      </p:grpSp>
      <p:grpSp>
        <p:nvGrpSpPr>
          <p:cNvPr id="38" name="Group 37"/>
          <p:cNvGrpSpPr/>
          <p:nvPr/>
        </p:nvGrpSpPr>
        <p:grpSpPr>
          <a:xfrm>
            <a:off x="10436667" y="2980875"/>
            <a:ext cx="1484702" cy="1286049"/>
            <a:chOff x="10436667" y="2691344"/>
            <a:chExt cx="1484702" cy="1286049"/>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38587">
                      <a:schemeClr val="bg1"/>
                    </a:gs>
                    <a:gs pos="76000">
                      <a:schemeClr val="bg1"/>
                    </a:gs>
                  </a:gsLst>
                </a:gradFill>
                <a:effectLst/>
                <a:uLnTx/>
                <a:uFillTx/>
                <a:latin typeface="Segoe UI" panose="020B0502040204020203" pitchFamily="34" charset="0"/>
                <a:cs typeface="Segoe UI" panose="020B0502040204020203" pitchFamily="34" charset="0"/>
              </a:endParaRPr>
            </a:p>
          </p:txBody>
        </p:sp>
        <p:sp>
          <p:nvSpPr>
            <p:cNvPr id="134" name="TextBox 133"/>
            <p:cNvSpPr txBox="1"/>
            <p:nvPr/>
          </p:nvSpPr>
          <p:spPr>
            <a:xfrm>
              <a:off x="10436667" y="3497262"/>
              <a:ext cx="1484702"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t>Staging </a:t>
              </a:r>
              <a:br>
                <a:rPr kumimoji="0" lang="en-US" sz="1400"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br>
              <a:r>
                <a:rPr kumimoji="0" lang="en-US" sz="1400"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t>and</a:t>
              </a:r>
              <a:r>
                <a:rPr lang="en-US" sz="1400" kern="0" dirty="0">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 </a:t>
              </a:r>
              <a:r>
                <a:rPr kumimoji="0" lang="en-US" sz="1400" b="0" i="0" u="none" strike="noStrike" kern="0" cap="none" spc="0" normalizeH="0" baseline="0" noProof="0" dirty="0">
                  <a:ln>
                    <a:noFill/>
                  </a:ln>
                  <a:gradFill>
                    <a:gsLst>
                      <a:gs pos="38587">
                        <a:schemeClr val="bg1"/>
                      </a:gs>
                      <a:gs pos="76000">
                        <a:schemeClr val="bg1"/>
                      </a:gs>
                    </a:gsLst>
                    <a:lin ang="5400000" scaled="1"/>
                  </a:gradFill>
                  <a:effectLst/>
                  <a:uLnTx/>
                  <a:uFillTx/>
                  <a:latin typeface="Segoe UI" panose="020B0502040204020203" pitchFamily="34" charset="0"/>
                  <a:cs typeface="Segoe UI" panose="020B0502040204020203" pitchFamily="34" charset="0"/>
                </a:rPr>
                <a:t>deployment</a:t>
              </a:r>
            </a:p>
          </p:txBody>
        </p:sp>
      </p:grpSp>
    </p:spTree>
    <p:extLst>
      <p:ext uri="{BB962C8B-B14F-4D97-AF65-F5344CB8AC3E}">
        <p14:creationId xmlns:p14="http://schemas.microsoft.com/office/powerpoint/2010/main" val="74281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35" presetClass="path" presetSubtype="0" decel="100000" fill="hold" nodeType="withEffect">
                                  <p:stCondLst>
                                    <p:cond delay="200"/>
                                  </p:stCondLst>
                                  <p:childTnLst>
                                    <p:animMotion origin="layout" path="M -1.30202E-7 1.68407E-6 L -1.30202E-7 0.0261 " pathEditMode="relative" rAng="0" ptsTypes="AA">
                                      <p:cBhvr>
                                        <p:cTn id="9" dur="500" spd="-100000" fill="hold"/>
                                        <p:tgtEl>
                                          <p:spTgt spid="29"/>
                                        </p:tgtEl>
                                        <p:attrNameLst>
                                          <p:attrName>ppt_x</p:attrName>
                                          <p:attrName>ppt_y</p:attrName>
                                        </p:attrNameLst>
                                      </p:cBhvr>
                                      <p:rCtr x="0" y="1294"/>
                                    </p:animMotion>
                                  </p:childTnLst>
                                </p:cTn>
                              </p:par>
                              <p:par>
                                <p:cTn id="10" presetID="10" presetClass="entr" presetSubtype="0" fill="hold" nodeType="withEffect">
                                  <p:stCondLst>
                                    <p:cond delay="3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35" presetClass="path" presetSubtype="0" decel="100000" fill="hold" nodeType="withEffect">
                                  <p:stCondLst>
                                    <p:cond delay="300"/>
                                  </p:stCondLst>
                                  <p:childTnLst>
                                    <p:animMotion origin="layout" path="M -1.5854E-6 -1.56605E-6 L -1.5854E-6 0.0261 " pathEditMode="relative" rAng="0" ptsTypes="AA">
                                      <p:cBhvr>
                                        <p:cTn id="14" dur="500" spd="-100000" fill="hold"/>
                                        <p:tgtEl>
                                          <p:spTgt spid="32"/>
                                        </p:tgtEl>
                                        <p:attrNameLst>
                                          <p:attrName>ppt_x</p:attrName>
                                          <p:attrName>ppt_y</p:attrName>
                                        </p:attrNameLst>
                                      </p:cBhvr>
                                      <p:rCtr x="0" y="1294"/>
                                    </p:animMotion>
                                  </p:childTnLst>
                                </p:cTn>
                              </p:par>
                              <p:par>
                                <p:cTn id="15" presetID="10" presetClass="entr" presetSubtype="0" fill="hold" nodeType="withEffect">
                                  <p:stCondLst>
                                    <p:cond delay="4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35" presetClass="path" presetSubtype="0" decel="100000" fill="hold" nodeType="withEffect">
                                  <p:stCondLst>
                                    <p:cond delay="400"/>
                                  </p:stCondLst>
                                  <p:childTnLst>
                                    <p:animMotion origin="layout" path="M -1.30202E-7 1.14389E-6 L -1.30202E-7 0.0261 " pathEditMode="relative" rAng="0" ptsTypes="AA">
                                      <p:cBhvr>
                                        <p:cTn id="19" dur="500" spd="-100000" fill="hold"/>
                                        <p:tgtEl>
                                          <p:spTgt spid="30"/>
                                        </p:tgtEl>
                                        <p:attrNameLst>
                                          <p:attrName>ppt_x</p:attrName>
                                          <p:attrName>ppt_y</p:attrName>
                                        </p:attrNameLst>
                                      </p:cBhvr>
                                      <p:rCtr x="0" y="1294"/>
                                    </p:animMotion>
                                  </p:childTnLst>
                                </p:cTn>
                              </p:par>
                              <p:par>
                                <p:cTn id="20" presetID="10" presetClass="entr" presetSubtype="0" fill="hold"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35" presetClass="path" presetSubtype="0" decel="100000" fill="hold" nodeType="withEffect">
                                  <p:stCondLst>
                                    <p:cond delay="500"/>
                                  </p:stCondLst>
                                  <p:childTnLst>
                                    <p:animMotion origin="layout" path="M -1.5854E-6 1.29823E-6 L -1.5854E-6 0.0261 " pathEditMode="relative" rAng="0" ptsTypes="AA">
                                      <p:cBhvr>
                                        <p:cTn id="24" dur="500" spd="-100000" fill="hold"/>
                                        <p:tgtEl>
                                          <p:spTgt spid="31"/>
                                        </p:tgtEl>
                                        <p:attrNameLst>
                                          <p:attrName>ppt_x</p:attrName>
                                          <p:attrName>ppt_y</p:attrName>
                                        </p:attrNameLst>
                                      </p:cBhvr>
                                      <p:rCtr x="0" y="1294"/>
                                    </p:animMotion>
                                  </p:childTnLst>
                                </p:cTn>
                              </p:par>
                              <p:par>
                                <p:cTn id="25" presetID="10" presetClass="entr" presetSubtype="0" fill="hold" nodeType="withEffect">
                                  <p:stCondLst>
                                    <p:cond delay="6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35" presetClass="path" presetSubtype="0" decel="100000" fill="hold" nodeType="withEffect">
                                  <p:stCondLst>
                                    <p:cond delay="600"/>
                                  </p:stCondLst>
                                  <p:childTnLst>
                                    <p:animMotion origin="layout" path="M -1.50625E-7 -3.28643E-6 L -1.50625E-7 0.0261 " pathEditMode="relative" rAng="0" ptsTypes="AA">
                                      <p:cBhvr>
                                        <p:cTn id="29" dur="500" spd="-100000" fill="hold"/>
                                        <p:tgtEl>
                                          <p:spTgt spid="33"/>
                                        </p:tgtEl>
                                        <p:attrNameLst>
                                          <p:attrName>ppt_x</p:attrName>
                                          <p:attrName>ppt_y</p:attrName>
                                        </p:attrNameLst>
                                      </p:cBhvr>
                                      <p:rCtr x="0" y="1294"/>
                                    </p:animMotion>
                                  </p:childTnLst>
                                </p:cTn>
                              </p:par>
                              <p:par>
                                <p:cTn id="30" presetID="10" presetClass="entr" presetSubtype="0" fill="hold" nodeType="withEffect">
                                  <p:stCondLst>
                                    <p:cond delay="70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35" presetClass="path" presetSubtype="0" decel="100000" fill="hold" nodeType="withEffect">
                                  <p:stCondLst>
                                    <p:cond delay="700"/>
                                  </p:stCondLst>
                                  <p:childTnLst>
                                    <p:animMotion origin="layout" path="M 7.45468E-7 -2.2424E-6 L 7.45468E-7 0.0261 " pathEditMode="relative" rAng="0" ptsTypes="AA">
                                      <p:cBhvr>
                                        <p:cTn id="34" dur="500" spd="-100000" fill="hold"/>
                                        <p:tgtEl>
                                          <p:spTgt spid="34"/>
                                        </p:tgtEl>
                                        <p:attrNameLst>
                                          <p:attrName>ppt_x</p:attrName>
                                          <p:attrName>ppt_y</p:attrName>
                                        </p:attrNameLst>
                                      </p:cBhvr>
                                      <p:rCtr x="0" y="1294"/>
                                    </p:animMotion>
                                  </p:childTnLst>
                                </p:cTn>
                              </p:par>
                              <p:par>
                                <p:cTn id="35" presetID="10" presetClass="entr" presetSubtype="0" fill="hold" nodeType="withEffect">
                                  <p:stCondLst>
                                    <p:cond delay="8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35" presetClass="path" presetSubtype="0" decel="100000" fill="hold" nodeType="withEffect">
                                  <p:stCondLst>
                                    <p:cond delay="800"/>
                                  </p:stCondLst>
                                  <p:childTnLst>
                                    <p:animMotion origin="layout" path="M 2.20066E-6 4.67544E-7 L 2.20066E-6 0.0261 " pathEditMode="relative" rAng="0" ptsTypes="AA">
                                      <p:cBhvr>
                                        <p:cTn id="39" dur="500" spd="-100000" fill="hold"/>
                                        <p:tgtEl>
                                          <p:spTgt spid="35"/>
                                        </p:tgtEl>
                                        <p:attrNameLst>
                                          <p:attrName>ppt_x</p:attrName>
                                          <p:attrName>ppt_y</p:attrName>
                                        </p:attrNameLst>
                                      </p:cBhvr>
                                      <p:rCtr x="0" y="1294"/>
                                    </p:animMotion>
                                  </p:childTnLst>
                                </p:cTn>
                              </p:par>
                              <p:par>
                                <p:cTn id="40" presetID="10" presetClass="entr" presetSubtype="0" fill="hold" nodeType="withEffect">
                                  <p:stCondLst>
                                    <p:cond delay="90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35" presetClass="path" presetSubtype="0" decel="100000" fill="hold" nodeType="withEffect">
                                  <p:stCondLst>
                                    <p:cond delay="900"/>
                                  </p:stCondLst>
                                  <p:childTnLst>
                                    <p:animMotion origin="layout" path="M 7.45468E-7 2.76895E-6 L 7.45468E-7 0.0261 " pathEditMode="relative" rAng="0" ptsTypes="AA">
                                      <p:cBhvr>
                                        <p:cTn id="44" dur="500" spd="-100000" fill="hold"/>
                                        <p:tgtEl>
                                          <p:spTgt spid="36"/>
                                        </p:tgtEl>
                                        <p:attrNameLst>
                                          <p:attrName>ppt_x</p:attrName>
                                          <p:attrName>ppt_y</p:attrName>
                                        </p:attrNameLst>
                                      </p:cBhvr>
                                      <p:rCtr x="0" y="1294"/>
                                    </p:animMotion>
                                  </p:childTnLst>
                                </p:cTn>
                              </p:par>
                              <p:par>
                                <p:cTn id="45" presetID="10" presetClass="entr" presetSubtype="0" fill="hold" nodeType="withEffect">
                                  <p:stCondLst>
                                    <p:cond delay="10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35" presetClass="path" presetSubtype="0" decel="100000" fill="hold" nodeType="withEffect">
                                  <p:stCondLst>
                                    <p:cond delay="1000"/>
                                  </p:stCondLst>
                                  <p:childTnLst>
                                    <p:animMotion origin="layout" path="M 4.53153E-6 -2.2424E-6 L 4.53153E-6 0.0261 " pathEditMode="relative" rAng="0" ptsTypes="AA">
                                      <p:cBhvr>
                                        <p:cTn id="49" dur="500" spd="-100000" fill="hold"/>
                                        <p:tgtEl>
                                          <p:spTgt spid="37"/>
                                        </p:tgtEl>
                                        <p:attrNameLst>
                                          <p:attrName>ppt_x</p:attrName>
                                          <p:attrName>ppt_y</p:attrName>
                                        </p:attrNameLst>
                                      </p:cBhvr>
                                      <p:rCtr x="0" y="1294"/>
                                    </p:animMotion>
                                  </p:childTnLst>
                                </p:cTn>
                              </p:par>
                              <p:par>
                                <p:cTn id="50" presetID="10" presetClass="entr" presetSubtype="0" fill="hold" nodeType="withEffect">
                                  <p:stCondLst>
                                    <p:cond delay="11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35" presetClass="path" presetSubtype="0" decel="100000" fill="hold" nodeType="withEffect">
                                  <p:stCondLst>
                                    <p:cond delay="1100"/>
                                  </p:stCondLst>
                                  <p:childTnLst>
                                    <p:animMotion origin="layout" path="M -2.22109E-6 2.94144E-6 L -2.22109E-6 0.0261 " pathEditMode="relative" rAng="0" ptsTypes="AA">
                                      <p:cBhvr>
                                        <p:cTn id="54" dur="500" spd="-100000" fill="hold"/>
                                        <p:tgtEl>
                                          <p:spTgt spid="38"/>
                                        </p:tgtEl>
                                        <p:attrNameLst>
                                          <p:attrName>ppt_x</p:attrName>
                                          <p:attrName>ppt_y</p:attrName>
                                        </p:attrNameLst>
                                      </p:cBhvr>
                                      <p:rCtr x="0" y="1294"/>
                                    </p:animMotion>
                                  </p:childTnLst>
                                </p:cTn>
                              </p:par>
                              <p:par>
                                <p:cTn id="55" presetID="10" presetClass="entr" presetSubtype="0" fill="hold" nodeType="withEffect">
                                  <p:stCondLst>
                                    <p:cond delay="120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35" presetClass="path" presetSubtype="0" decel="100000" fill="hold" nodeType="withEffect">
                                  <p:stCondLst>
                                    <p:cond delay="1200"/>
                                  </p:stCondLst>
                                  <p:childTnLst>
                                    <p:animMotion origin="layout" path="M 4.53153E-6 3.87199E-6 L 4.53153E-6 0.0261 " pathEditMode="relative" rAng="0" ptsTypes="AA">
                                      <p:cBhvr>
                                        <p:cTn id="59" dur="500" spd="-100000" fill="hold"/>
                                        <p:tgtEl>
                                          <p:spTgt spid="40"/>
                                        </p:tgtEl>
                                        <p:attrNameLst>
                                          <p:attrName>ppt_x</p:attrName>
                                          <p:attrName>ppt_y</p:attrName>
                                        </p:attrNameLst>
                                      </p:cBhvr>
                                      <p:rCtr x="0" y="1294"/>
                                    </p:animMotion>
                                  </p:childTnLst>
                                </p:cTn>
                              </p:par>
                              <p:par>
                                <p:cTn id="60" presetID="10" presetClass="entr" presetSubtype="0" fill="hold" nodeType="withEffect">
                                  <p:stCondLst>
                                    <p:cond delay="13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35" presetClass="path" presetSubtype="0" decel="100000" fill="hold" nodeType="withEffect">
                                  <p:stCondLst>
                                    <p:cond delay="1300"/>
                                  </p:stCondLst>
                                  <p:childTnLst>
                                    <p:animMotion origin="layout" path="M -2.22109E-6 4.39401E-6 L -2.22109E-6 0.0261 " pathEditMode="relative" rAng="0" ptsTypes="AA">
                                      <p:cBhvr>
                                        <p:cTn id="64" dur="500" spd="-100000" fill="hold"/>
                                        <p:tgtEl>
                                          <p:spTgt spid="39"/>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89037" y="295274"/>
            <a:ext cx="10975165" cy="917575"/>
          </a:xfrm>
        </p:spPr>
        <p:txBody>
          <a:bodyPr/>
          <a:lstStyle/>
          <a:p>
            <a:r>
              <a:rPr lang="en-US" dirty="0"/>
              <a:t>Azure Service Fabric</a:t>
            </a:r>
          </a:p>
        </p:txBody>
      </p:sp>
      <p:sp>
        <p:nvSpPr>
          <p:cNvPr id="70" name="TextBox 69"/>
          <p:cNvSpPr txBox="1"/>
          <p:nvPr/>
        </p:nvSpPr>
        <p:spPr>
          <a:xfrm>
            <a:off x="274702" y="1622709"/>
            <a:ext cx="3931363" cy="4892040"/>
          </a:xfrm>
          <a:prstGeom prst="rect">
            <a:avLst/>
          </a:prstGeom>
          <a:solidFill>
            <a:schemeClr val="tx2"/>
          </a:solidFill>
        </p:spPr>
        <p:txBody>
          <a:bodyPr wrap="square" lIns="182828" tIns="146262" rIns="182828" bIns="146262"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algn="l"/>
            <a:r>
              <a:rPr lang="en-US" dirty="0">
                <a:gradFill>
                  <a:gsLst>
                    <a:gs pos="38587">
                      <a:schemeClr val="bg1"/>
                    </a:gs>
                    <a:gs pos="76000">
                      <a:schemeClr val="bg1"/>
                    </a:gs>
                  </a:gsLst>
                  <a:lin ang="5400000" scaled="1"/>
                </a:gradFill>
                <a:latin typeface="+mn-lt"/>
              </a:rPr>
              <a:t>Hyperscale </a:t>
            </a:r>
            <a:br>
              <a:rPr lang="en-US" dirty="0">
                <a:gradFill>
                  <a:gsLst>
                    <a:gs pos="38587">
                      <a:schemeClr val="bg1"/>
                    </a:gs>
                    <a:gs pos="76000">
                      <a:schemeClr val="bg1"/>
                    </a:gs>
                  </a:gsLst>
                  <a:lin ang="5400000" scaled="1"/>
                </a:gradFill>
                <a:latin typeface="+mn-lt"/>
              </a:rPr>
            </a:br>
            <a:r>
              <a:rPr lang="en-US" dirty="0">
                <a:gradFill>
                  <a:gsLst>
                    <a:gs pos="38587">
                      <a:schemeClr val="bg1"/>
                    </a:gs>
                    <a:gs pos="76000">
                      <a:schemeClr val="bg1"/>
                    </a:gs>
                  </a:gsLst>
                  <a:lin ang="5400000" scaled="1"/>
                </a:gradFill>
                <a:latin typeface="+mn-lt"/>
              </a:rPr>
              <a:t>microservices platform</a:t>
            </a:r>
          </a:p>
        </p:txBody>
      </p:sp>
      <p:sp>
        <p:nvSpPr>
          <p:cNvPr id="71" name="TextBox 70"/>
          <p:cNvSpPr txBox="1"/>
          <p:nvPr/>
        </p:nvSpPr>
        <p:spPr>
          <a:xfrm>
            <a:off x="4252556" y="1622709"/>
            <a:ext cx="3931363" cy="4892040"/>
          </a:xfrm>
          <a:prstGeom prst="rect">
            <a:avLst/>
          </a:prstGeom>
          <a:solidFill>
            <a:schemeClr val="accent4"/>
          </a:solidFill>
        </p:spPr>
        <p:txBody>
          <a:bodyPr wrap="square" lIns="182828" tIns="146262" rIns="182828" bIns="146262"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algn="l"/>
            <a:r>
              <a:rPr lang="en-US" dirty="0">
                <a:gradFill>
                  <a:gsLst>
                    <a:gs pos="38587">
                      <a:schemeClr val="bg1"/>
                    </a:gs>
                    <a:gs pos="76000">
                      <a:schemeClr val="bg1"/>
                    </a:gs>
                  </a:gsLst>
                  <a:lin ang="5400000" scaled="1"/>
                </a:gradFill>
                <a:latin typeface="+mn-lt"/>
              </a:rPr>
              <a:t>Managed </a:t>
            </a:r>
            <a:br>
              <a:rPr lang="en-US" dirty="0">
                <a:gradFill>
                  <a:gsLst>
                    <a:gs pos="38587">
                      <a:schemeClr val="bg1"/>
                    </a:gs>
                    <a:gs pos="76000">
                      <a:schemeClr val="bg1"/>
                    </a:gs>
                  </a:gsLst>
                  <a:lin ang="5400000" scaled="1"/>
                </a:gradFill>
                <a:latin typeface="+mn-lt"/>
              </a:rPr>
            </a:br>
            <a:r>
              <a:rPr lang="en-US" dirty="0">
                <a:gradFill>
                  <a:gsLst>
                    <a:gs pos="38587">
                      <a:schemeClr val="bg1"/>
                    </a:gs>
                    <a:gs pos="76000">
                      <a:schemeClr val="bg1"/>
                    </a:gs>
                  </a:gsLst>
                  <a:lin ang="5400000" scaled="1"/>
                </a:gradFill>
                <a:latin typeface="+mn-lt"/>
              </a:rPr>
              <a:t>platform</a:t>
            </a:r>
          </a:p>
        </p:txBody>
      </p:sp>
      <p:sp>
        <p:nvSpPr>
          <p:cNvPr id="72" name="TextBox 71"/>
          <p:cNvSpPr txBox="1"/>
          <p:nvPr/>
        </p:nvSpPr>
        <p:spPr>
          <a:xfrm>
            <a:off x="8230409" y="1622709"/>
            <a:ext cx="3931363" cy="4892040"/>
          </a:xfrm>
          <a:prstGeom prst="rect">
            <a:avLst/>
          </a:prstGeom>
          <a:solidFill>
            <a:schemeClr val="accent1"/>
          </a:solidFill>
        </p:spPr>
        <p:txBody>
          <a:bodyPr wrap="square" lIns="182828" tIns="146262" rIns="182828" bIns="146262"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algn="l"/>
            <a:r>
              <a:rPr lang="en-US" dirty="0">
                <a:gradFill>
                  <a:gsLst>
                    <a:gs pos="38587">
                      <a:schemeClr val="bg1"/>
                    </a:gs>
                    <a:gs pos="76000">
                      <a:schemeClr val="bg1"/>
                    </a:gs>
                  </a:gsLst>
                  <a:lin ang="5400000" scaled="1"/>
                </a:gradFill>
                <a:latin typeface="+mn-lt"/>
              </a:rPr>
              <a:t>High productivity development</a:t>
            </a:r>
          </a:p>
        </p:txBody>
      </p:sp>
      <p:grpSp>
        <p:nvGrpSpPr>
          <p:cNvPr id="33" name="Group 32"/>
          <p:cNvGrpSpPr/>
          <p:nvPr/>
        </p:nvGrpSpPr>
        <p:grpSpPr>
          <a:xfrm>
            <a:off x="4374492" y="2924903"/>
            <a:ext cx="1744362" cy="1216618"/>
            <a:chOff x="4361528" y="2760400"/>
            <a:chExt cx="1744609" cy="1216791"/>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dirty="0">
                <a:gradFill>
                  <a:gsLst>
                    <a:gs pos="38587">
                      <a:schemeClr val="bg1"/>
                    </a:gs>
                    <a:gs pos="76000">
                      <a:schemeClr val="bg1"/>
                    </a:gs>
                  </a:gsLst>
                </a:gradFill>
                <a:latin typeface="Segoe UI"/>
              </a:endParaRPr>
            </a:p>
          </p:txBody>
        </p:sp>
        <p:sp>
          <p:nvSpPr>
            <p:cNvPr id="119" name="TextBox 118"/>
            <p:cNvSpPr txBox="1"/>
            <p:nvPr/>
          </p:nvSpPr>
          <p:spPr>
            <a:xfrm>
              <a:off x="4361528" y="3497262"/>
              <a:ext cx="1744609" cy="479929"/>
            </a:xfrm>
            <a:prstGeom prst="rect">
              <a:avLst/>
            </a:prstGeom>
            <a:noFill/>
          </p:spPr>
          <p:txBody>
            <a:bodyPr wrap="none" lIns="91427" tIns="45713" rIns="91427" bIns="45713" rtlCol="0">
              <a:spAutoFit/>
            </a:bodyPr>
            <a:lstStyle/>
            <a:p>
              <a:pPr algn="ctr" defTabSz="913489">
                <a:lnSpc>
                  <a:spcPct val="90000"/>
                </a:lnSpc>
                <a:defRPr/>
              </a:pPr>
              <a:r>
                <a:rPr lang="en-US" sz="1399" kern="0" dirty="0">
                  <a:gradFill>
                    <a:gsLst>
                      <a:gs pos="38587">
                        <a:schemeClr val="bg1"/>
                      </a:gs>
                      <a:gs pos="76000">
                        <a:schemeClr val="bg1"/>
                      </a:gs>
                    </a:gsLst>
                    <a:lin ang="5400000" scaled="1"/>
                  </a:gradFill>
                  <a:latin typeface="Segoe UI"/>
                </a:rPr>
                <a:t>Built-in auto scale</a:t>
              </a:r>
              <a:br>
                <a:rPr lang="en-US" sz="1399" kern="0" dirty="0">
                  <a:gradFill>
                    <a:gsLst>
                      <a:gs pos="38587">
                        <a:schemeClr val="bg1"/>
                      </a:gs>
                      <a:gs pos="76000">
                        <a:schemeClr val="bg1"/>
                      </a:gs>
                    </a:gsLst>
                    <a:lin ang="5400000" scaled="1"/>
                  </a:gradFill>
                  <a:latin typeface="Segoe UI"/>
                </a:rPr>
              </a:br>
              <a:r>
                <a:rPr lang="en-US" sz="1399" kern="0" dirty="0">
                  <a:gradFill>
                    <a:gsLst>
                      <a:gs pos="38587">
                        <a:schemeClr val="bg1"/>
                      </a:gs>
                      <a:gs pos="76000">
                        <a:schemeClr val="bg1"/>
                      </a:gs>
                    </a:gsLst>
                    <a:lin ang="5400000" scaled="1"/>
                  </a:gradFill>
                  <a:latin typeface="Segoe UI"/>
                </a:rPr>
                <a:t>and load balancing </a:t>
              </a:r>
            </a:p>
          </p:txBody>
        </p:sp>
      </p:grpSp>
      <p:grpSp>
        <p:nvGrpSpPr>
          <p:cNvPr id="34" name="Group 33"/>
          <p:cNvGrpSpPr/>
          <p:nvPr/>
        </p:nvGrpSpPr>
        <p:grpSpPr>
          <a:xfrm>
            <a:off x="6302475" y="2840381"/>
            <a:ext cx="1742759" cy="1301140"/>
            <a:chOff x="6326772" y="2675866"/>
            <a:chExt cx="1743006" cy="1301325"/>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dirty="0">
                <a:gradFill>
                  <a:gsLst>
                    <a:gs pos="38587">
                      <a:schemeClr val="bg1"/>
                    </a:gs>
                    <a:gs pos="76000">
                      <a:schemeClr val="bg1"/>
                    </a:gs>
                  </a:gsLst>
                </a:gradFill>
                <a:latin typeface="Segoe UI"/>
              </a:endParaRPr>
            </a:p>
          </p:txBody>
        </p:sp>
        <p:sp>
          <p:nvSpPr>
            <p:cNvPr id="122" name="TextBox 121"/>
            <p:cNvSpPr txBox="1"/>
            <p:nvPr/>
          </p:nvSpPr>
          <p:spPr>
            <a:xfrm>
              <a:off x="6326772" y="3497262"/>
              <a:ext cx="1743006" cy="479929"/>
            </a:xfrm>
            <a:prstGeom prst="rect">
              <a:avLst/>
            </a:prstGeom>
            <a:noFill/>
          </p:spPr>
          <p:txBody>
            <a:bodyPr wrap="none" lIns="91427" tIns="45713" rIns="91427" bIns="45713" rtlCol="0">
              <a:spAutoFit/>
            </a:bodyPr>
            <a:lstStyle/>
            <a:p>
              <a:pPr algn="ctr" defTabSz="913489">
                <a:lnSpc>
                  <a:spcPct val="90000"/>
                </a:lnSpc>
                <a:defRPr/>
              </a:pPr>
              <a:r>
                <a:rPr lang="en-US" sz="1399" kern="0" dirty="0">
                  <a:gradFill>
                    <a:gsLst>
                      <a:gs pos="38587">
                        <a:schemeClr val="bg1"/>
                      </a:gs>
                      <a:gs pos="76000">
                        <a:schemeClr val="bg1"/>
                      </a:gs>
                    </a:gsLst>
                    <a:lin ang="5400000" scaled="1"/>
                  </a:gradFill>
                  <a:latin typeface="Segoe UI"/>
                </a:rPr>
                <a:t>High availability</a:t>
              </a:r>
              <a:br>
                <a:rPr lang="en-US" sz="1399" kern="0" dirty="0">
                  <a:gradFill>
                    <a:gsLst>
                      <a:gs pos="38587">
                        <a:schemeClr val="bg1"/>
                      </a:gs>
                      <a:gs pos="76000">
                        <a:schemeClr val="bg1"/>
                      </a:gs>
                    </a:gsLst>
                    <a:lin ang="5400000" scaled="1"/>
                  </a:gradFill>
                  <a:latin typeface="Segoe UI"/>
                </a:rPr>
              </a:br>
              <a:r>
                <a:rPr lang="en-US" sz="1399" kern="0" dirty="0">
                  <a:gradFill>
                    <a:gsLst>
                      <a:gs pos="38587">
                        <a:schemeClr val="bg1"/>
                      </a:gs>
                      <a:gs pos="76000">
                        <a:schemeClr val="bg1"/>
                      </a:gs>
                    </a:gsLst>
                    <a:lin ang="5400000" scaled="1"/>
                  </a:gradFill>
                  <a:latin typeface="Segoe UI"/>
                </a:rPr>
                <a:t>with auto-patching </a:t>
              </a:r>
            </a:p>
          </p:txBody>
        </p:sp>
      </p:grpSp>
      <p:grpSp>
        <p:nvGrpSpPr>
          <p:cNvPr id="37" name="Group 36"/>
          <p:cNvGrpSpPr/>
          <p:nvPr/>
        </p:nvGrpSpPr>
        <p:grpSpPr>
          <a:xfrm>
            <a:off x="8410487" y="2791961"/>
            <a:ext cx="1954355" cy="1492606"/>
            <a:chOff x="8410778" y="2678247"/>
            <a:chExt cx="1954626" cy="1492817"/>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dirty="0">
                <a:gradFill>
                  <a:gsLst>
                    <a:gs pos="38587">
                      <a:schemeClr val="bg1"/>
                    </a:gs>
                    <a:gs pos="76000">
                      <a:schemeClr val="bg1"/>
                    </a:gs>
                  </a:gsLst>
                </a:gradFill>
                <a:latin typeface="Segoe UI"/>
              </a:endParaRPr>
            </a:p>
          </p:txBody>
        </p:sp>
        <p:sp>
          <p:nvSpPr>
            <p:cNvPr id="131" name="TextBox 130"/>
            <p:cNvSpPr txBox="1"/>
            <p:nvPr/>
          </p:nvSpPr>
          <p:spPr>
            <a:xfrm>
              <a:off x="8410778" y="3497337"/>
              <a:ext cx="1954626" cy="673727"/>
            </a:xfrm>
            <a:prstGeom prst="rect">
              <a:avLst/>
            </a:prstGeom>
            <a:noFill/>
          </p:spPr>
          <p:txBody>
            <a:bodyPr wrap="none" lIns="91427" tIns="45713" rIns="91427" bIns="45713" rtlCol="0">
              <a:spAutoFit/>
            </a:bodyPr>
            <a:lstStyle/>
            <a:p>
              <a:pPr algn="ctr" defTabSz="913489">
                <a:lnSpc>
                  <a:spcPct val="90000"/>
                </a:lnSpc>
                <a:defRPr/>
              </a:pPr>
              <a:r>
                <a:rPr lang="en-US" sz="1399" kern="0" dirty="0">
                  <a:gradFill>
                    <a:gsLst>
                      <a:gs pos="38587">
                        <a:schemeClr val="bg1"/>
                      </a:gs>
                      <a:gs pos="76000">
                        <a:schemeClr val="bg1"/>
                      </a:gs>
                    </a:gsLst>
                    <a:lin ang="5400000" scaled="1"/>
                  </a:gradFill>
                  <a:latin typeface="Segoe UI"/>
                </a:rPr>
                <a:t>Simple</a:t>
              </a:r>
            </a:p>
            <a:p>
              <a:pPr algn="ctr" defTabSz="913489">
                <a:lnSpc>
                  <a:spcPct val="90000"/>
                </a:lnSpc>
                <a:defRPr/>
              </a:pPr>
              <a:r>
                <a:rPr lang="en-US" sz="1399" kern="0" dirty="0">
                  <a:gradFill>
                    <a:gsLst>
                      <a:gs pos="38587">
                        <a:schemeClr val="bg1"/>
                      </a:gs>
                      <a:gs pos="76000">
                        <a:schemeClr val="bg1"/>
                      </a:gs>
                    </a:gsLst>
                    <a:lin ang="5400000" scaled="1"/>
                  </a:gradFill>
                  <a:latin typeface="Segoe UI"/>
                </a:rPr>
                <a:t>programming models </a:t>
              </a:r>
              <a:br>
                <a:rPr lang="en-US" sz="1399" kern="0" dirty="0">
                  <a:gradFill>
                    <a:gsLst>
                      <a:gs pos="38587">
                        <a:schemeClr val="bg1"/>
                      </a:gs>
                      <a:gs pos="76000">
                        <a:schemeClr val="bg1"/>
                      </a:gs>
                    </a:gsLst>
                    <a:lin ang="5400000" scaled="1"/>
                  </a:gradFill>
                  <a:latin typeface="Segoe UI"/>
                </a:rPr>
              </a:br>
              <a:r>
                <a:rPr lang="en-US" sz="1399" kern="0" dirty="0">
                  <a:gradFill>
                    <a:gsLst>
                      <a:gs pos="38587">
                        <a:schemeClr val="bg1"/>
                      </a:gs>
                      <a:gs pos="76000">
                        <a:schemeClr val="bg1"/>
                      </a:gs>
                    </a:gsLst>
                    <a:lin ang="5400000" scaled="1"/>
                  </a:gradFill>
                  <a:latin typeface="Segoe UI"/>
                </a:rPr>
                <a:t>for .NET, Java</a:t>
              </a:r>
            </a:p>
          </p:txBody>
        </p:sp>
      </p:grpSp>
      <p:sp>
        <p:nvSpPr>
          <p:cNvPr id="134" name="TextBox 133"/>
          <p:cNvSpPr txBox="1"/>
          <p:nvPr/>
        </p:nvSpPr>
        <p:spPr>
          <a:xfrm>
            <a:off x="10539186" y="3610860"/>
            <a:ext cx="1249034" cy="479861"/>
          </a:xfrm>
          <a:prstGeom prst="rect">
            <a:avLst/>
          </a:prstGeom>
          <a:noFill/>
        </p:spPr>
        <p:txBody>
          <a:bodyPr wrap="none" lIns="91427" tIns="45713" rIns="91427" bIns="45713" rtlCol="0">
            <a:spAutoFit/>
          </a:bodyPr>
          <a:lstStyle/>
          <a:p>
            <a:pPr algn="ctr" defTabSz="913489">
              <a:lnSpc>
                <a:spcPct val="90000"/>
              </a:lnSpc>
              <a:defRPr/>
            </a:pPr>
            <a:r>
              <a:rPr lang="en-US" sz="1399" kern="0" dirty="0">
                <a:gradFill>
                  <a:gsLst>
                    <a:gs pos="38587">
                      <a:schemeClr val="bg1"/>
                    </a:gs>
                    <a:gs pos="76000">
                      <a:schemeClr val="bg1"/>
                    </a:gs>
                  </a:gsLst>
                  <a:lin ang="5400000" scaled="1"/>
                </a:gradFill>
                <a:latin typeface="Segoe UI"/>
              </a:rPr>
              <a:t>Stateful</a:t>
            </a:r>
          </a:p>
          <a:p>
            <a:pPr algn="ctr" defTabSz="913489">
              <a:lnSpc>
                <a:spcPct val="90000"/>
              </a:lnSpc>
              <a:defRPr/>
            </a:pPr>
            <a:r>
              <a:rPr lang="en-US" sz="1399" kern="0" dirty="0">
                <a:gradFill>
                  <a:gsLst>
                    <a:gs pos="38587">
                      <a:schemeClr val="bg1"/>
                    </a:gs>
                    <a:gs pos="76000">
                      <a:schemeClr val="bg1"/>
                    </a:gs>
                  </a:gsLst>
                  <a:lin ang="5400000" scaled="1"/>
                </a:gradFill>
                <a:latin typeface="Segoe UI"/>
              </a:rPr>
              <a:t>microservices</a:t>
            </a:r>
          </a:p>
        </p:txBody>
      </p:sp>
      <p:pic>
        <p:nvPicPr>
          <p:cNvPr id="7" name="Picture 6"/>
          <p:cNvPicPr>
            <a:picLocks noChangeAspect="1"/>
          </p:cNvPicPr>
          <p:nvPr/>
        </p:nvPicPr>
        <p:blipFill>
          <a:blip r:embed="rId3">
            <a:clrChange>
              <a:clrFrom>
                <a:srgbClr val="FFFFFE"/>
              </a:clrFrom>
              <a:clrTo>
                <a:srgbClr val="FFFFFE">
                  <a:alpha val="0"/>
                </a:srgbClr>
              </a:clrTo>
            </a:clrChange>
          </a:blip>
          <a:stretch>
            <a:fillRect/>
          </a:stretch>
        </p:blipFill>
        <p:spPr>
          <a:xfrm>
            <a:off x="316536" y="311364"/>
            <a:ext cx="836683" cy="885395"/>
          </a:xfrm>
          <a:prstGeom prst="rect">
            <a:avLst/>
          </a:prstGeom>
        </p:spPr>
      </p:pic>
      <p:pic>
        <p:nvPicPr>
          <p:cNvPr id="58" name="Picture 57"/>
          <p:cNvPicPr>
            <a:picLocks noChangeAspect="1"/>
          </p:cNvPicPr>
          <p:nvPr/>
        </p:nvPicPr>
        <p:blipFill>
          <a:blip r:embed="rId4"/>
          <a:stretch>
            <a:fillRect/>
          </a:stretch>
        </p:blipFill>
        <p:spPr>
          <a:xfrm>
            <a:off x="326282" y="2308555"/>
            <a:ext cx="1782368" cy="1782368"/>
          </a:xfrm>
          <a:prstGeom prst="rect">
            <a:avLst/>
          </a:prstGeom>
        </p:spPr>
      </p:pic>
      <p:sp>
        <p:nvSpPr>
          <p:cNvPr id="59" name="TextBox 58"/>
          <p:cNvSpPr txBox="1"/>
          <p:nvPr/>
        </p:nvSpPr>
        <p:spPr>
          <a:xfrm>
            <a:off x="532837" y="3850891"/>
            <a:ext cx="1369259" cy="286090"/>
          </a:xfrm>
          <a:prstGeom prst="rect">
            <a:avLst/>
          </a:prstGeom>
          <a:noFill/>
        </p:spPr>
        <p:txBody>
          <a:bodyPr wrap="none" lIns="91427" tIns="45713" rIns="91427" bIns="45713" rtlCol="0">
            <a:spAutoFit/>
          </a:bodyPr>
          <a:lstStyle/>
          <a:p>
            <a:pPr algn="ctr" defTabSz="913489">
              <a:lnSpc>
                <a:spcPct val="90000"/>
              </a:lnSpc>
              <a:defRPr/>
            </a:pPr>
            <a:r>
              <a:rPr lang="en-US" sz="1399" kern="0" dirty="0">
                <a:gradFill>
                  <a:gsLst>
                    <a:gs pos="38587">
                      <a:schemeClr val="bg1"/>
                    </a:gs>
                    <a:gs pos="76000">
                      <a:schemeClr val="bg1"/>
                    </a:gs>
                  </a:gsLst>
                  <a:lin ang="5400000" scaled="1"/>
                </a:gradFill>
                <a:latin typeface="Segoe UI"/>
              </a:rPr>
              <a:t>Highly scalable</a:t>
            </a:r>
          </a:p>
        </p:txBody>
      </p:sp>
      <p:pic>
        <p:nvPicPr>
          <p:cNvPr id="60" name="Picture 59"/>
          <p:cNvPicPr>
            <a:picLocks noChangeAspect="1"/>
          </p:cNvPicPr>
          <p:nvPr/>
        </p:nvPicPr>
        <p:blipFill>
          <a:blip r:embed="rId5"/>
          <a:stretch>
            <a:fillRect/>
          </a:stretch>
        </p:blipFill>
        <p:spPr>
          <a:xfrm>
            <a:off x="2517201" y="2626509"/>
            <a:ext cx="1216695" cy="1216695"/>
          </a:xfrm>
          <a:prstGeom prst="rect">
            <a:avLst/>
          </a:prstGeom>
        </p:spPr>
      </p:pic>
      <p:sp>
        <p:nvSpPr>
          <p:cNvPr id="61" name="TextBox 60"/>
          <p:cNvSpPr txBox="1"/>
          <p:nvPr/>
        </p:nvSpPr>
        <p:spPr>
          <a:xfrm>
            <a:off x="2346341" y="3850891"/>
            <a:ext cx="1558414" cy="286090"/>
          </a:xfrm>
          <a:prstGeom prst="rect">
            <a:avLst/>
          </a:prstGeom>
          <a:noFill/>
        </p:spPr>
        <p:txBody>
          <a:bodyPr wrap="none" lIns="91427" tIns="45713" rIns="91427" bIns="45713" rtlCol="0">
            <a:spAutoFit/>
          </a:bodyPr>
          <a:lstStyle/>
          <a:p>
            <a:pPr algn="ctr" defTabSz="913489">
              <a:lnSpc>
                <a:spcPct val="90000"/>
              </a:lnSpc>
              <a:defRPr/>
            </a:pPr>
            <a:r>
              <a:rPr lang="en-US" sz="1399" kern="0" dirty="0">
                <a:gradFill>
                  <a:gsLst>
                    <a:gs pos="38587">
                      <a:schemeClr val="bg1"/>
                    </a:gs>
                    <a:gs pos="76000">
                      <a:schemeClr val="bg1"/>
                    </a:gs>
                  </a:gsLst>
                  <a:lin ang="5400000" scaled="1"/>
                </a:gradFill>
                <a:latin typeface="Segoe UI"/>
              </a:rPr>
              <a:t>24 X 7 availability</a:t>
            </a:r>
          </a:p>
        </p:txBody>
      </p:sp>
      <p:sp>
        <p:nvSpPr>
          <p:cNvPr id="81" name="TextBox 80"/>
          <p:cNvSpPr txBox="1"/>
          <p:nvPr/>
        </p:nvSpPr>
        <p:spPr>
          <a:xfrm>
            <a:off x="522417" y="5491864"/>
            <a:ext cx="1390099" cy="673632"/>
          </a:xfrm>
          <a:prstGeom prst="rect">
            <a:avLst/>
          </a:prstGeom>
          <a:noFill/>
        </p:spPr>
        <p:txBody>
          <a:bodyPr wrap="none" lIns="91427" tIns="45713" rIns="91427" bIns="45713" rtlCol="0">
            <a:spAutoFit/>
          </a:bodyPr>
          <a:lstStyle/>
          <a:p>
            <a:pPr algn="ctr" defTabSz="913489">
              <a:lnSpc>
                <a:spcPct val="90000"/>
              </a:lnSpc>
              <a:defRPr/>
            </a:pPr>
            <a:r>
              <a:rPr lang="en-US" sz="1399" kern="0" dirty="0">
                <a:gradFill>
                  <a:gsLst>
                    <a:gs pos="38587">
                      <a:schemeClr val="bg1"/>
                    </a:gs>
                    <a:gs pos="76000">
                      <a:schemeClr val="bg1"/>
                    </a:gs>
                  </a:gsLst>
                  <a:lin ang="5400000" scaled="1"/>
                </a:gradFill>
                <a:latin typeface="Segoe UI"/>
              </a:rPr>
              <a:t>Windows and </a:t>
            </a:r>
            <a:br>
              <a:rPr lang="en-US" sz="1399" kern="0" dirty="0">
                <a:gradFill>
                  <a:gsLst>
                    <a:gs pos="38587">
                      <a:schemeClr val="bg1"/>
                    </a:gs>
                    <a:gs pos="76000">
                      <a:schemeClr val="bg1"/>
                    </a:gs>
                  </a:gsLst>
                  <a:lin ang="5400000" scaled="1"/>
                </a:gradFill>
                <a:latin typeface="Segoe UI"/>
              </a:rPr>
            </a:br>
            <a:r>
              <a:rPr lang="en-US" sz="1399" kern="0" dirty="0">
                <a:gradFill>
                  <a:gsLst>
                    <a:gs pos="38587">
                      <a:schemeClr val="bg1"/>
                    </a:gs>
                    <a:gs pos="76000">
                      <a:schemeClr val="bg1"/>
                    </a:gs>
                  </a:gsLst>
                  <a:lin ang="5400000" scaled="1"/>
                </a:gradFill>
                <a:latin typeface="Segoe UI"/>
              </a:rPr>
              <a:t>Linux container</a:t>
            </a:r>
          </a:p>
          <a:p>
            <a:pPr algn="ctr" defTabSz="913489">
              <a:lnSpc>
                <a:spcPct val="90000"/>
              </a:lnSpc>
              <a:defRPr/>
            </a:pPr>
            <a:r>
              <a:rPr lang="en-US" sz="1399" kern="0" dirty="0">
                <a:gradFill>
                  <a:gsLst>
                    <a:gs pos="38587">
                      <a:schemeClr val="bg1"/>
                    </a:gs>
                    <a:gs pos="76000">
                      <a:schemeClr val="bg1"/>
                    </a:gs>
                  </a:gsLst>
                  <a:lin ang="5400000" scaled="1"/>
                </a:gradFill>
                <a:latin typeface="Segoe UI"/>
              </a:rPr>
              <a:t>support</a:t>
            </a:r>
          </a:p>
        </p:txBody>
      </p:sp>
      <p:pic>
        <p:nvPicPr>
          <p:cNvPr id="82" name="Picture 81"/>
          <p:cNvPicPr>
            <a:picLocks noChangeAspect="1"/>
          </p:cNvPicPr>
          <p:nvPr/>
        </p:nvPicPr>
        <p:blipFill>
          <a:blip r:embed="rId6"/>
          <a:stretch>
            <a:fillRect/>
          </a:stretch>
        </p:blipFill>
        <p:spPr>
          <a:xfrm>
            <a:off x="2133154" y="3992034"/>
            <a:ext cx="1984789" cy="1984789"/>
          </a:xfrm>
          <a:prstGeom prst="rect">
            <a:avLst/>
          </a:prstGeom>
        </p:spPr>
      </p:pic>
      <p:sp>
        <p:nvSpPr>
          <p:cNvPr id="83" name="TextBox 82"/>
          <p:cNvSpPr txBox="1"/>
          <p:nvPr/>
        </p:nvSpPr>
        <p:spPr>
          <a:xfrm>
            <a:off x="2509046" y="5491864"/>
            <a:ext cx="1233004" cy="673632"/>
          </a:xfrm>
          <a:prstGeom prst="rect">
            <a:avLst/>
          </a:prstGeom>
          <a:noFill/>
        </p:spPr>
        <p:txBody>
          <a:bodyPr wrap="none" lIns="91427" tIns="45713" rIns="91427" bIns="45713" rtlCol="0">
            <a:spAutoFit/>
          </a:bodyPr>
          <a:lstStyle/>
          <a:p>
            <a:pPr algn="ctr" defTabSz="913489">
              <a:lnSpc>
                <a:spcPct val="90000"/>
              </a:lnSpc>
              <a:defRPr/>
            </a:pPr>
            <a:r>
              <a:rPr lang="en-US" sz="1399" kern="0" dirty="0">
                <a:gradFill>
                  <a:gsLst>
                    <a:gs pos="38587">
                      <a:schemeClr val="bg1"/>
                    </a:gs>
                    <a:gs pos="76000">
                      <a:schemeClr val="bg1"/>
                    </a:gs>
                  </a:gsLst>
                  <a:lin ang="5400000" scaled="1"/>
                </a:gradFill>
                <a:latin typeface="Segoe UI"/>
              </a:rPr>
              <a:t>DevOps and </a:t>
            </a:r>
          </a:p>
          <a:p>
            <a:pPr algn="ctr" defTabSz="913489">
              <a:lnSpc>
                <a:spcPct val="90000"/>
              </a:lnSpc>
              <a:defRPr/>
            </a:pPr>
            <a:r>
              <a:rPr lang="en-US" sz="1399" kern="0" dirty="0">
                <a:gradFill>
                  <a:gsLst>
                    <a:gs pos="38587">
                      <a:schemeClr val="bg1"/>
                    </a:gs>
                    <a:gs pos="76000">
                      <a:schemeClr val="bg1"/>
                    </a:gs>
                  </a:gsLst>
                  <a:lin ang="5400000" scaled="1"/>
                </a:gradFill>
                <a:latin typeface="Segoe UI"/>
              </a:rPr>
              <a:t>Lifecycle </a:t>
            </a:r>
            <a:br>
              <a:rPr lang="en-US" sz="1399" kern="0" dirty="0">
                <a:gradFill>
                  <a:gsLst>
                    <a:gs pos="38587">
                      <a:schemeClr val="bg1"/>
                    </a:gs>
                    <a:gs pos="76000">
                      <a:schemeClr val="bg1"/>
                    </a:gs>
                  </a:gsLst>
                  <a:lin ang="5400000" scaled="1"/>
                </a:gradFill>
                <a:latin typeface="Segoe UI"/>
              </a:rPr>
            </a:br>
            <a:r>
              <a:rPr lang="en-US" sz="1399" kern="0" dirty="0">
                <a:gradFill>
                  <a:gsLst>
                    <a:gs pos="38587">
                      <a:schemeClr val="bg1"/>
                    </a:gs>
                    <a:gs pos="76000">
                      <a:schemeClr val="bg1"/>
                    </a:gs>
                  </a:gsLst>
                  <a:lin ang="5400000" scaled="1"/>
                </a:gradFill>
                <a:latin typeface="Segoe UI"/>
              </a:rPr>
              <a:t>management</a:t>
            </a:r>
          </a:p>
        </p:txBody>
      </p:sp>
      <p:pic>
        <p:nvPicPr>
          <p:cNvPr id="84" name="Picture 83"/>
          <p:cNvPicPr>
            <a:picLocks noChangeAspect="1"/>
          </p:cNvPicPr>
          <p:nvPr/>
        </p:nvPicPr>
        <p:blipFill>
          <a:blip r:embed="rId7"/>
          <a:stretch>
            <a:fillRect/>
          </a:stretch>
        </p:blipFill>
        <p:spPr>
          <a:xfrm>
            <a:off x="6306719" y="4313930"/>
            <a:ext cx="1734271" cy="1157182"/>
          </a:xfrm>
          <a:prstGeom prst="rect">
            <a:avLst/>
          </a:prstGeom>
        </p:spPr>
      </p:pic>
      <p:sp>
        <p:nvSpPr>
          <p:cNvPr id="86" name="TextBox 85"/>
          <p:cNvSpPr txBox="1"/>
          <p:nvPr/>
        </p:nvSpPr>
        <p:spPr>
          <a:xfrm>
            <a:off x="6462775" y="5491864"/>
            <a:ext cx="1422158" cy="867403"/>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13489">
              <a:defRPr/>
            </a:pPr>
            <a:r>
              <a:rPr lang="en-US" sz="1399" dirty="0">
                <a:gradFill>
                  <a:gsLst>
                    <a:gs pos="38587">
                      <a:schemeClr val="bg1"/>
                    </a:gs>
                    <a:gs pos="76000">
                      <a:schemeClr val="bg1"/>
                    </a:gs>
                  </a:gsLst>
                  <a:lin ang="5400000" scaled="1"/>
                </a:gradFill>
                <a:latin typeface="Segoe UI"/>
              </a:rPr>
              <a:t>Available on</a:t>
            </a:r>
          </a:p>
          <a:p>
            <a:pPr defTabSz="913489">
              <a:defRPr/>
            </a:pPr>
            <a:r>
              <a:rPr lang="en-US" sz="1399" dirty="0">
                <a:gradFill>
                  <a:gsLst>
                    <a:gs pos="38587">
                      <a:schemeClr val="bg1"/>
                    </a:gs>
                    <a:gs pos="76000">
                      <a:schemeClr val="bg1"/>
                    </a:gs>
                  </a:gsLst>
                  <a:lin ang="5400000" scaled="1"/>
                </a:gradFill>
                <a:latin typeface="Segoe UI"/>
              </a:rPr>
              <a:t>Private Cloud, </a:t>
            </a:r>
          </a:p>
          <a:p>
            <a:pPr defTabSz="913489">
              <a:defRPr/>
            </a:pPr>
            <a:r>
              <a:rPr lang="en-US" sz="1399" dirty="0">
                <a:gradFill>
                  <a:gsLst>
                    <a:gs pos="38587">
                      <a:schemeClr val="bg1"/>
                    </a:gs>
                    <a:gs pos="76000">
                      <a:schemeClr val="bg1"/>
                    </a:gs>
                  </a:gsLst>
                  <a:lin ang="5400000" scaled="1"/>
                </a:gradFill>
                <a:latin typeface="Segoe UI"/>
              </a:rPr>
              <a:t>Public Cloud &amp; </a:t>
            </a:r>
            <a:br>
              <a:rPr lang="en-US" sz="1399" dirty="0">
                <a:gradFill>
                  <a:gsLst>
                    <a:gs pos="38587">
                      <a:schemeClr val="bg1"/>
                    </a:gs>
                    <a:gs pos="76000">
                      <a:schemeClr val="bg1"/>
                    </a:gs>
                  </a:gsLst>
                  <a:lin ang="5400000" scaled="1"/>
                </a:gradFill>
                <a:latin typeface="Segoe UI"/>
              </a:rPr>
            </a:br>
            <a:r>
              <a:rPr lang="en-US" sz="1399" dirty="0">
                <a:gradFill>
                  <a:gsLst>
                    <a:gs pos="38587">
                      <a:schemeClr val="bg1"/>
                    </a:gs>
                    <a:gs pos="76000">
                      <a:schemeClr val="bg1"/>
                    </a:gs>
                  </a:gsLst>
                  <a:lin ang="5400000" scaled="1"/>
                </a:gradFill>
                <a:latin typeface="Segoe UI"/>
              </a:rPr>
              <a:t>Hosted Cloud</a:t>
            </a:r>
          </a:p>
        </p:txBody>
      </p:sp>
      <p:pic>
        <p:nvPicPr>
          <p:cNvPr id="87" name="Picture 86"/>
          <p:cNvPicPr>
            <a:picLocks noChangeAspect="1"/>
          </p:cNvPicPr>
          <p:nvPr/>
        </p:nvPicPr>
        <p:blipFill>
          <a:blip r:embed="rId8"/>
          <a:stretch>
            <a:fillRect/>
          </a:stretch>
        </p:blipFill>
        <p:spPr>
          <a:xfrm>
            <a:off x="4480561" y="4143543"/>
            <a:ext cx="1532225" cy="1532225"/>
          </a:xfrm>
          <a:prstGeom prst="rect">
            <a:avLst/>
          </a:prstGeom>
        </p:spPr>
      </p:pic>
      <p:sp>
        <p:nvSpPr>
          <p:cNvPr id="88" name="TextBox 87"/>
          <p:cNvSpPr txBox="1"/>
          <p:nvPr/>
        </p:nvSpPr>
        <p:spPr>
          <a:xfrm>
            <a:off x="4615744" y="5491864"/>
            <a:ext cx="1261858" cy="479861"/>
          </a:xfrm>
          <a:prstGeom prst="rect">
            <a:avLst/>
          </a:prstGeom>
          <a:noFill/>
        </p:spPr>
        <p:txBody>
          <a:bodyPr wrap="none" lIns="91427" tIns="45713" rIns="91427" bIns="45713" rtlCol="0">
            <a:spAutoFit/>
          </a:bodyPr>
          <a:lstStyle/>
          <a:p>
            <a:pPr algn="ctr" defTabSz="913489">
              <a:lnSpc>
                <a:spcPct val="90000"/>
              </a:lnSpc>
              <a:defRPr/>
            </a:pPr>
            <a:r>
              <a:rPr lang="en-US" sz="1399" kern="0" dirty="0">
                <a:gradFill>
                  <a:gsLst>
                    <a:gs pos="38587">
                      <a:schemeClr val="bg1"/>
                    </a:gs>
                    <a:gs pos="76000">
                      <a:schemeClr val="bg1"/>
                    </a:gs>
                  </a:gsLst>
                  <a:lin ang="5400000" scaled="1"/>
                </a:gradFill>
                <a:latin typeface="Segoe UI"/>
              </a:rPr>
              <a:t>Health </a:t>
            </a:r>
            <a:br>
              <a:rPr lang="en-US" sz="1399" kern="0" dirty="0">
                <a:gradFill>
                  <a:gsLst>
                    <a:gs pos="38587">
                      <a:schemeClr val="bg1"/>
                    </a:gs>
                    <a:gs pos="76000">
                      <a:schemeClr val="bg1"/>
                    </a:gs>
                  </a:gsLst>
                  <a:lin ang="5400000" scaled="1"/>
                </a:gradFill>
                <a:latin typeface="Segoe UI"/>
              </a:rPr>
            </a:br>
            <a:r>
              <a:rPr lang="en-US" sz="1399" kern="0" dirty="0">
                <a:gradFill>
                  <a:gsLst>
                    <a:gs pos="38587">
                      <a:schemeClr val="bg1"/>
                    </a:gs>
                    <a:gs pos="76000">
                      <a:schemeClr val="bg1"/>
                    </a:gs>
                  </a:gsLst>
                  <a:lin ang="5400000" scaled="1"/>
                </a:gradFill>
                <a:latin typeface="Segoe UI"/>
              </a:rPr>
              <a:t>&amp; monitoring</a:t>
            </a:r>
          </a:p>
        </p:txBody>
      </p:sp>
      <p:sp>
        <p:nvSpPr>
          <p:cNvPr id="89" name="Freeform 37"/>
          <p:cNvSpPr>
            <a:spLocks noChangeAspect="1" noEditPoints="1"/>
          </p:cNvSpPr>
          <p:nvPr/>
        </p:nvSpPr>
        <p:spPr bwMode="black">
          <a:xfrm>
            <a:off x="11167628" y="3048079"/>
            <a:ext cx="440395" cy="338181"/>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36" dirty="0">
              <a:gradFill>
                <a:gsLst>
                  <a:gs pos="38587">
                    <a:schemeClr val="bg1"/>
                  </a:gs>
                  <a:gs pos="76000">
                    <a:schemeClr val="bg1"/>
                  </a:gs>
                </a:gsLst>
              </a:gradFill>
            </a:endParaRPr>
          </a:p>
        </p:txBody>
      </p:sp>
      <p:sp>
        <p:nvSpPr>
          <p:cNvPr id="90" name="Freeform 89"/>
          <p:cNvSpPr>
            <a:spLocks noChangeAspect="1"/>
          </p:cNvSpPr>
          <p:nvPr/>
        </p:nvSpPr>
        <p:spPr bwMode="black">
          <a:xfrm>
            <a:off x="10773358" y="3030649"/>
            <a:ext cx="373041" cy="37041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38587">
                    <a:schemeClr val="bg1"/>
                  </a:gs>
                  <a:gs pos="76000">
                    <a:schemeClr val="bg1"/>
                  </a:gs>
                </a:gsLst>
                <a:lin ang="5400000" scaled="0"/>
              </a:gradFill>
              <a:ea typeface="Segoe UI" pitchFamily="34" charset="0"/>
              <a:cs typeface="Segoe UI" pitchFamily="34" charset="0"/>
            </a:endParaRPr>
          </a:p>
        </p:txBody>
      </p:sp>
      <p:sp>
        <p:nvSpPr>
          <p:cNvPr id="8" name="TextBox 7"/>
          <p:cNvSpPr txBox="1"/>
          <p:nvPr/>
        </p:nvSpPr>
        <p:spPr>
          <a:xfrm>
            <a:off x="18566399" y="3351543"/>
            <a:ext cx="932603" cy="932603"/>
          </a:xfrm>
          <a:prstGeom prst="rect">
            <a:avLst/>
          </a:prstGeom>
          <a:noFill/>
        </p:spPr>
        <p:txBody>
          <a:bodyPr wrap="none" lIns="186521" tIns="149217" rIns="186521" bIns="149217" rtlCol="0">
            <a:noAutofit/>
          </a:bodyPr>
          <a:lstStyle/>
          <a:p>
            <a:pPr>
              <a:lnSpc>
                <a:spcPct val="90000"/>
              </a:lnSpc>
              <a:spcAft>
                <a:spcPts val="612"/>
              </a:spcAft>
            </a:pPr>
            <a:endParaRPr lang="en-US" sz="2448" dirty="0">
              <a:gradFill>
                <a:gsLst>
                  <a:gs pos="2917">
                    <a:schemeClr val="tx1"/>
                  </a:gs>
                  <a:gs pos="30000">
                    <a:schemeClr val="tx1"/>
                  </a:gs>
                </a:gsLst>
                <a:lin ang="5400000" scaled="0"/>
              </a:gradFill>
            </a:endParaRPr>
          </a:p>
        </p:txBody>
      </p:sp>
      <p:sp>
        <p:nvSpPr>
          <p:cNvPr id="91" name="Freeform 90"/>
          <p:cNvSpPr>
            <a:spLocks noChangeAspect="1"/>
          </p:cNvSpPr>
          <p:nvPr/>
        </p:nvSpPr>
        <p:spPr bwMode="black">
          <a:xfrm>
            <a:off x="8968421" y="4599574"/>
            <a:ext cx="838487" cy="810775"/>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38587">
                    <a:schemeClr val="bg1"/>
                  </a:gs>
                  <a:gs pos="76000">
                    <a:schemeClr val="bg1"/>
                  </a:gs>
                </a:gsLst>
                <a:lin ang="5400000" scaled="0"/>
              </a:gradFill>
              <a:ea typeface="Segoe UI" pitchFamily="34" charset="0"/>
              <a:cs typeface="Segoe UI" pitchFamily="34" charset="0"/>
            </a:endParaRPr>
          </a:p>
        </p:txBody>
      </p:sp>
      <p:sp>
        <p:nvSpPr>
          <p:cNvPr id="92" name="TextBox 91"/>
          <p:cNvSpPr txBox="1"/>
          <p:nvPr/>
        </p:nvSpPr>
        <p:spPr>
          <a:xfrm>
            <a:off x="8598038" y="5491864"/>
            <a:ext cx="1579253" cy="479861"/>
          </a:xfrm>
          <a:prstGeom prst="rect">
            <a:avLst/>
          </a:prstGeom>
          <a:noFill/>
        </p:spPr>
        <p:txBody>
          <a:bodyPr wrap="none" lIns="91427" tIns="45713" rIns="91427" bIns="45713" rtlCol="0">
            <a:spAutoFit/>
          </a:bodyPr>
          <a:lstStyle/>
          <a:p>
            <a:pPr algn="ctr" defTabSz="913489">
              <a:lnSpc>
                <a:spcPct val="90000"/>
              </a:lnSpc>
              <a:defRPr/>
            </a:pPr>
            <a:r>
              <a:rPr lang="en-US" sz="1399" kern="0" dirty="0">
                <a:gradFill>
                  <a:gsLst>
                    <a:gs pos="38587">
                      <a:schemeClr val="bg1"/>
                    </a:gs>
                    <a:gs pos="76000">
                      <a:schemeClr val="bg1"/>
                    </a:gs>
                  </a:gsLst>
                  <a:lin ang="5400000" scaled="1"/>
                </a:gradFill>
                <a:latin typeface="Segoe UI"/>
              </a:rPr>
              <a:t>Learn easily using</a:t>
            </a:r>
          </a:p>
          <a:p>
            <a:pPr algn="ctr" defTabSz="913489">
              <a:lnSpc>
                <a:spcPct val="90000"/>
              </a:lnSpc>
              <a:defRPr/>
            </a:pPr>
            <a:r>
              <a:rPr lang="en-US" sz="1399" kern="0" dirty="0">
                <a:gradFill>
                  <a:gsLst>
                    <a:gs pos="38587">
                      <a:schemeClr val="bg1"/>
                    </a:gs>
                    <a:gs pos="76000">
                      <a:schemeClr val="bg1"/>
                    </a:gs>
                  </a:gsLst>
                  <a:lin ang="5400000" scaled="1"/>
                </a:gradFill>
                <a:latin typeface="Segoe UI"/>
              </a:rPr>
              <a:t>Party clusters</a:t>
            </a:r>
          </a:p>
        </p:txBody>
      </p:sp>
      <p:sp>
        <p:nvSpPr>
          <p:cNvPr id="93" name="Freeform 114"/>
          <p:cNvSpPr>
            <a:spLocks noChangeAspect="1" noEditPoints="1"/>
          </p:cNvSpPr>
          <p:nvPr/>
        </p:nvSpPr>
        <p:spPr bwMode="black">
          <a:xfrm>
            <a:off x="10798757" y="4612274"/>
            <a:ext cx="729892" cy="729892"/>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38587">
                    <a:schemeClr val="bg1"/>
                  </a:gs>
                  <a:gs pos="76000">
                    <a:schemeClr val="bg1"/>
                  </a:gs>
                </a:gsLst>
                <a:lin ang="5400000" scaled="0"/>
              </a:gradFill>
              <a:ea typeface="Segoe UI" pitchFamily="34" charset="0"/>
              <a:cs typeface="Segoe UI" pitchFamily="34" charset="0"/>
            </a:endParaRPr>
          </a:p>
        </p:txBody>
      </p:sp>
      <p:sp>
        <p:nvSpPr>
          <p:cNvPr id="94" name="TextBox 93"/>
          <p:cNvSpPr txBox="1"/>
          <p:nvPr/>
        </p:nvSpPr>
        <p:spPr>
          <a:xfrm>
            <a:off x="10471059" y="5491864"/>
            <a:ext cx="1385289" cy="867403"/>
          </a:xfrm>
          <a:prstGeom prst="rect">
            <a:avLst/>
          </a:prstGeom>
          <a:noFill/>
        </p:spPr>
        <p:txBody>
          <a:bodyPr wrap="none" lIns="91427" tIns="45713" rIns="91427" bIns="45713" rtlCol="0">
            <a:spAutoFit/>
          </a:bodyPr>
          <a:lstStyle/>
          <a:p>
            <a:pPr algn="ctr" defTabSz="913489">
              <a:lnSpc>
                <a:spcPct val="90000"/>
              </a:lnSpc>
              <a:defRPr/>
            </a:pPr>
            <a:r>
              <a:rPr lang="en-US" sz="1399" kern="0" dirty="0">
                <a:gradFill>
                  <a:gsLst>
                    <a:gs pos="38587">
                      <a:schemeClr val="bg1"/>
                    </a:gs>
                    <a:gs pos="76000">
                      <a:schemeClr val="bg1"/>
                    </a:gs>
                  </a:gsLst>
                  <a:lin ang="5400000" scaled="1"/>
                </a:gradFill>
                <a:latin typeface="Segoe UI"/>
              </a:rPr>
              <a:t>Simple tooling </a:t>
            </a:r>
            <a:br>
              <a:rPr lang="en-US" sz="1399" kern="0" dirty="0">
                <a:gradFill>
                  <a:gsLst>
                    <a:gs pos="38587">
                      <a:schemeClr val="bg1"/>
                    </a:gs>
                    <a:gs pos="76000">
                      <a:schemeClr val="bg1"/>
                    </a:gs>
                  </a:gsLst>
                  <a:lin ang="5400000" scaled="1"/>
                </a:gradFill>
                <a:latin typeface="Segoe UI"/>
              </a:rPr>
            </a:br>
            <a:r>
              <a:rPr lang="en-US" sz="1399" kern="0" dirty="0">
                <a:gradFill>
                  <a:gsLst>
                    <a:gs pos="38587">
                      <a:schemeClr val="bg1"/>
                    </a:gs>
                    <a:gs pos="76000">
                      <a:schemeClr val="bg1"/>
                    </a:gs>
                  </a:gsLst>
                  <a:lin ang="5400000" scaled="1"/>
                </a:gradFill>
                <a:latin typeface="Segoe UI"/>
              </a:rPr>
              <a:t>with Visual </a:t>
            </a:r>
            <a:br>
              <a:rPr lang="en-US" sz="1399" kern="0" dirty="0">
                <a:gradFill>
                  <a:gsLst>
                    <a:gs pos="38587">
                      <a:schemeClr val="bg1"/>
                    </a:gs>
                    <a:gs pos="76000">
                      <a:schemeClr val="bg1"/>
                    </a:gs>
                  </a:gsLst>
                  <a:lin ang="5400000" scaled="1"/>
                </a:gradFill>
                <a:latin typeface="Segoe UI"/>
              </a:rPr>
            </a:br>
            <a:r>
              <a:rPr lang="en-US" sz="1399" kern="0" dirty="0">
                <a:gradFill>
                  <a:gsLst>
                    <a:gs pos="38587">
                      <a:schemeClr val="bg1"/>
                    </a:gs>
                    <a:gs pos="76000">
                      <a:schemeClr val="bg1"/>
                    </a:gs>
                  </a:gsLst>
                  <a:lin ang="5400000" scaled="1"/>
                </a:gradFill>
                <a:latin typeface="Segoe UI"/>
              </a:rPr>
              <a:t>Studio, Eclipse </a:t>
            </a:r>
            <a:br>
              <a:rPr lang="en-US" sz="1399" kern="0" dirty="0">
                <a:gradFill>
                  <a:gsLst>
                    <a:gs pos="38587">
                      <a:schemeClr val="bg1"/>
                    </a:gs>
                    <a:gs pos="76000">
                      <a:schemeClr val="bg1"/>
                    </a:gs>
                  </a:gsLst>
                  <a:lin ang="5400000" scaled="1"/>
                </a:gradFill>
                <a:latin typeface="Segoe UI"/>
              </a:rPr>
            </a:br>
            <a:r>
              <a:rPr lang="en-US" sz="1399" kern="0" dirty="0">
                <a:gradFill>
                  <a:gsLst>
                    <a:gs pos="38587">
                      <a:schemeClr val="bg1"/>
                    </a:gs>
                    <a:gs pos="76000">
                      <a:schemeClr val="bg1"/>
                    </a:gs>
                  </a:gsLst>
                  <a:lin ang="5400000" scaled="1"/>
                </a:gradFill>
                <a:latin typeface="Segoe UI"/>
              </a:rPr>
              <a:t>&amp; Yeoman</a:t>
            </a:r>
          </a:p>
        </p:txBody>
      </p:sp>
      <p:sp>
        <p:nvSpPr>
          <p:cNvPr id="38" name="Freeform 21">
            <a:extLst>
              <a:ext uri="{FF2B5EF4-FFF2-40B4-BE49-F238E27FC236}">
                <a16:creationId xmlns:a16="http://schemas.microsoft.com/office/drawing/2014/main" id="{F25A5243-7E08-43CB-B8F9-0550D3E84928}"/>
              </a:ext>
            </a:extLst>
          </p:cNvPr>
          <p:cNvSpPr>
            <a:spLocks noChangeAspect="1" noEditPoints="1"/>
          </p:cNvSpPr>
          <p:nvPr/>
        </p:nvSpPr>
        <p:spPr bwMode="black">
          <a:xfrm>
            <a:off x="725933" y="4544366"/>
            <a:ext cx="983067" cy="856825"/>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38587">
                    <a:schemeClr val="bg1"/>
                  </a:gs>
                  <a:gs pos="76000">
                    <a:schemeClr val="bg1"/>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929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00391" y="295274"/>
            <a:ext cx="10963812" cy="917575"/>
          </a:xfrm>
        </p:spPr>
        <p:txBody>
          <a:bodyPr/>
          <a:lstStyle/>
          <a:p>
            <a:r>
              <a:rPr lang="en-US" dirty="0"/>
              <a:t>Azure Operations Management Suite</a:t>
            </a:r>
          </a:p>
        </p:txBody>
      </p:sp>
      <p:sp>
        <p:nvSpPr>
          <p:cNvPr id="70" name="TextBox 69"/>
          <p:cNvSpPr txBox="1"/>
          <p:nvPr/>
        </p:nvSpPr>
        <p:spPr>
          <a:xfrm>
            <a:off x="275483" y="1618182"/>
            <a:ext cx="3931363" cy="4900489"/>
          </a:xfrm>
          <a:prstGeom prst="rect">
            <a:avLst/>
          </a:prstGeom>
          <a:solidFill>
            <a:schemeClr val="tx2"/>
          </a:solidFill>
        </p:spPr>
        <p:txBody>
          <a:bodyPr wrap="square" lIns="182828" tIns="146262" rIns="182828" bIns="146262"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algn="l"/>
            <a:r>
              <a:rPr lang="en-US" dirty="0">
                <a:gradFill>
                  <a:gsLst>
                    <a:gs pos="38587">
                      <a:schemeClr val="bg1"/>
                    </a:gs>
                    <a:gs pos="76000">
                      <a:schemeClr val="bg1"/>
                    </a:gs>
                  </a:gsLst>
                  <a:lin ang="5400000" scaled="1"/>
                </a:gradFill>
                <a:latin typeface="+mn-lt"/>
              </a:rPr>
              <a:t>Hybrid</a:t>
            </a:r>
          </a:p>
        </p:txBody>
      </p:sp>
      <p:sp>
        <p:nvSpPr>
          <p:cNvPr id="71" name="TextBox 70"/>
          <p:cNvSpPr txBox="1"/>
          <p:nvPr/>
        </p:nvSpPr>
        <p:spPr>
          <a:xfrm>
            <a:off x="4268211" y="1618181"/>
            <a:ext cx="3931363" cy="4900489"/>
          </a:xfrm>
          <a:prstGeom prst="rect">
            <a:avLst/>
          </a:prstGeom>
          <a:solidFill>
            <a:schemeClr val="accent4"/>
          </a:solidFill>
        </p:spPr>
        <p:txBody>
          <a:bodyPr wrap="square" lIns="182828" tIns="146262" rIns="182828" bIns="146262"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algn="l"/>
            <a:r>
              <a:rPr lang="en-US" dirty="0">
                <a:gradFill>
                  <a:gsLst>
                    <a:gs pos="38587">
                      <a:schemeClr val="bg1"/>
                    </a:gs>
                    <a:gs pos="76000">
                      <a:schemeClr val="bg1"/>
                    </a:gs>
                  </a:gsLst>
                  <a:lin ang="5400000" scaled="1"/>
                </a:gradFill>
                <a:latin typeface="+mn-lt"/>
              </a:rPr>
              <a:t>Container monitoring</a:t>
            </a:r>
          </a:p>
        </p:txBody>
      </p:sp>
      <p:sp>
        <p:nvSpPr>
          <p:cNvPr id="81" name="TextBox 80"/>
          <p:cNvSpPr txBox="1"/>
          <p:nvPr/>
        </p:nvSpPr>
        <p:spPr>
          <a:xfrm>
            <a:off x="2240227" y="3715107"/>
            <a:ext cx="1723522" cy="479861"/>
          </a:xfrm>
          <a:prstGeom prst="rect">
            <a:avLst/>
          </a:prstGeom>
          <a:noFill/>
        </p:spPr>
        <p:txBody>
          <a:bodyPr wrap="none" lIns="91427" tIns="45713" rIns="91427" bIns="45713" rtlCol="0">
            <a:spAutoFit/>
          </a:bodyPr>
          <a:lstStyle/>
          <a:p>
            <a:pPr algn="ctr" defTabSz="913489">
              <a:lnSpc>
                <a:spcPct val="90000"/>
              </a:lnSpc>
              <a:defRPr/>
            </a:pPr>
            <a:r>
              <a:rPr lang="en-US" sz="1399" kern="0" dirty="0">
                <a:gradFill>
                  <a:gsLst>
                    <a:gs pos="38587">
                      <a:schemeClr val="bg1"/>
                    </a:gs>
                    <a:gs pos="76000">
                      <a:schemeClr val="bg1"/>
                    </a:gs>
                  </a:gsLst>
                  <a:lin ang="5400000" scaled="1"/>
                </a:gradFill>
                <a:latin typeface="Segoe UI"/>
              </a:rPr>
              <a:t>Windows and Linux</a:t>
            </a:r>
          </a:p>
          <a:p>
            <a:pPr algn="ctr" defTabSz="913489">
              <a:lnSpc>
                <a:spcPct val="90000"/>
              </a:lnSpc>
              <a:defRPr/>
            </a:pPr>
            <a:r>
              <a:rPr lang="en-US" sz="1399" kern="0" dirty="0">
                <a:gradFill>
                  <a:gsLst>
                    <a:gs pos="38587">
                      <a:schemeClr val="bg1"/>
                    </a:gs>
                    <a:gs pos="76000">
                      <a:schemeClr val="bg1"/>
                    </a:gs>
                  </a:gsLst>
                  <a:lin ang="5400000" scaled="1"/>
                </a:gradFill>
                <a:latin typeface="Segoe UI"/>
              </a:rPr>
              <a:t>Container Support</a:t>
            </a:r>
          </a:p>
        </p:txBody>
      </p:sp>
      <p:pic>
        <p:nvPicPr>
          <p:cNvPr id="82" name="Picture 81"/>
          <p:cNvPicPr>
            <a:picLocks noChangeAspect="1"/>
          </p:cNvPicPr>
          <p:nvPr/>
        </p:nvPicPr>
        <p:blipFill>
          <a:blip r:embed="rId3"/>
          <a:stretch>
            <a:fillRect/>
          </a:stretch>
        </p:blipFill>
        <p:spPr>
          <a:xfrm>
            <a:off x="1189735" y="3983247"/>
            <a:ext cx="1984789" cy="1984789"/>
          </a:xfrm>
          <a:prstGeom prst="rect">
            <a:avLst/>
          </a:prstGeom>
        </p:spPr>
      </p:pic>
      <p:sp>
        <p:nvSpPr>
          <p:cNvPr id="83" name="TextBox 82"/>
          <p:cNvSpPr txBox="1"/>
          <p:nvPr/>
        </p:nvSpPr>
        <p:spPr>
          <a:xfrm>
            <a:off x="1200391" y="5517748"/>
            <a:ext cx="1959164" cy="479861"/>
          </a:xfrm>
          <a:prstGeom prst="rect">
            <a:avLst/>
          </a:prstGeom>
          <a:noFill/>
        </p:spPr>
        <p:txBody>
          <a:bodyPr wrap="none" lIns="91427" tIns="45713" rIns="91427" bIns="45713" rtlCol="0">
            <a:spAutoFit/>
          </a:bodyPr>
          <a:lstStyle/>
          <a:p>
            <a:pPr algn="ctr" defTabSz="913489">
              <a:lnSpc>
                <a:spcPct val="90000"/>
              </a:lnSpc>
              <a:defRPr/>
            </a:pPr>
            <a:r>
              <a:rPr lang="en-US" sz="1399" kern="0" dirty="0">
                <a:gradFill>
                  <a:gsLst>
                    <a:gs pos="38587">
                      <a:schemeClr val="bg1"/>
                    </a:gs>
                    <a:gs pos="76000">
                      <a:schemeClr val="bg1"/>
                    </a:gs>
                  </a:gsLst>
                  <a:lin ang="5400000" scaled="1"/>
                </a:gradFill>
                <a:latin typeface="Segoe UI"/>
              </a:rPr>
              <a:t>Support DevOps and </a:t>
            </a:r>
          </a:p>
          <a:p>
            <a:pPr algn="ctr" defTabSz="913489">
              <a:lnSpc>
                <a:spcPct val="90000"/>
              </a:lnSpc>
              <a:defRPr/>
            </a:pPr>
            <a:r>
              <a:rPr lang="en-US" sz="1399" kern="0" dirty="0">
                <a:gradFill>
                  <a:gsLst>
                    <a:gs pos="38587">
                      <a:schemeClr val="bg1"/>
                    </a:gs>
                    <a:gs pos="76000">
                      <a:schemeClr val="bg1"/>
                    </a:gs>
                  </a:gsLst>
                  <a:lin ang="5400000" scaled="1"/>
                </a:gradFill>
                <a:latin typeface="Segoe UI"/>
              </a:rPr>
              <a:t>Lifecycle Management</a:t>
            </a:r>
          </a:p>
        </p:txBody>
      </p:sp>
      <p:sp>
        <p:nvSpPr>
          <p:cNvPr id="8" name="TextBox 7"/>
          <p:cNvSpPr txBox="1"/>
          <p:nvPr/>
        </p:nvSpPr>
        <p:spPr>
          <a:xfrm>
            <a:off x="18566399" y="3351543"/>
            <a:ext cx="932603" cy="932603"/>
          </a:xfrm>
          <a:prstGeom prst="rect">
            <a:avLst/>
          </a:prstGeom>
          <a:noFill/>
        </p:spPr>
        <p:txBody>
          <a:bodyPr wrap="none" lIns="186521" tIns="149217" rIns="186521" bIns="149217" rtlCol="0">
            <a:noAutofit/>
          </a:bodyPr>
          <a:lstStyle/>
          <a:p>
            <a:pPr>
              <a:lnSpc>
                <a:spcPct val="90000"/>
              </a:lnSpc>
              <a:spcAft>
                <a:spcPts val="612"/>
              </a:spcAft>
            </a:pPr>
            <a:endParaRPr lang="en-US" sz="2448" dirty="0">
              <a:gradFill>
                <a:gsLst>
                  <a:gs pos="2917">
                    <a:schemeClr val="tx1"/>
                  </a:gs>
                  <a:gs pos="30000">
                    <a:schemeClr val="tx1"/>
                  </a:gs>
                </a:gsLst>
                <a:lin ang="5400000" scaled="0"/>
              </a:gradFill>
            </a:endParaRPr>
          </a:p>
        </p:txBody>
      </p:sp>
      <p:sp>
        <p:nvSpPr>
          <p:cNvPr id="2" name="AutoShape 2" descr="Image result for oms icon"/>
          <p:cNvSpPr>
            <a:spLocks noChangeAspect="1" noChangeArrowheads="1"/>
          </p:cNvSpPr>
          <p:nvPr/>
        </p:nvSpPr>
        <p:spPr bwMode="auto">
          <a:xfrm>
            <a:off x="9199984" y="281537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38587">
                    <a:schemeClr val="bg1"/>
                  </a:gs>
                  <a:gs pos="76000">
                    <a:schemeClr val="bg1"/>
                  </a:gs>
                </a:gsLst>
              </a:gradFill>
            </a:endParaRPr>
          </a:p>
        </p:txBody>
      </p:sp>
      <p:pic>
        <p:nvPicPr>
          <p:cNvPr id="4" name="Picture 3"/>
          <p:cNvPicPr>
            <a:picLocks noChangeAspect="1"/>
          </p:cNvPicPr>
          <p:nvPr/>
        </p:nvPicPr>
        <p:blipFill>
          <a:blip r:embed="rId4"/>
          <a:stretch>
            <a:fillRect/>
          </a:stretch>
        </p:blipFill>
        <p:spPr>
          <a:xfrm>
            <a:off x="315508" y="325238"/>
            <a:ext cx="844080" cy="844080"/>
          </a:xfrm>
          <a:prstGeom prst="rect">
            <a:avLst/>
          </a:prstGeom>
        </p:spPr>
      </p:pic>
      <p:pic>
        <p:nvPicPr>
          <p:cNvPr id="38" name="Picture 37"/>
          <p:cNvPicPr>
            <a:picLocks noChangeAspect="1"/>
          </p:cNvPicPr>
          <p:nvPr/>
        </p:nvPicPr>
        <p:blipFill>
          <a:blip r:embed="rId5"/>
          <a:stretch>
            <a:fillRect/>
          </a:stretch>
        </p:blipFill>
        <p:spPr>
          <a:xfrm>
            <a:off x="354043" y="2338460"/>
            <a:ext cx="1734271" cy="1157182"/>
          </a:xfrm>
          <a:prstGeom prst="rect">
            <a:avLst/>
          </a:prstGeom>
        </p:spPr>
      </p:pic>
      <p:sp>
        <p:nvSpPr>
          <p:cNvPr id="39" name="TextBox 38"/>
          <p:cNvSpPr txBox="1"/>
          <p:nvPr/>
        </p:nvSpPr>
        <p:spPr>
          <a:xfrm>
            <a:off x="510100" y="3516394"/>
            <a:ext cx="1422158" cy="867403"/>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13489">
              <a:defRPr/>
            </a:pPr>
            <a:r>
              <a:rPr lang="en-US" sz="1399" dirty="0">
                <a:gradFill>
                  <a:gsLst>
                    <a:gs pos="38587">
                      <a:schemeClr val="bg1"/>
                    </a:gs>
                    <a:gs pos="76000">
                      <a:schemeClr val="bg1"/>
                    </a:gs>
                  </a:gsLst>
                  <a:lin ang="5400000" scaled="1"/>
                </a:gradFill>
                <a:latin typeface="Segoe UI"/>
              </a:rPr>
              <a:t>Available on</a:t>
            </a:r>
          </a:p>
          <a:p>
            <a:pPr defTabSz="913489">
              <a:defRPr/>
            </a:pPr>
            <a:r>
              <a:rPr lang="en-US" sz="1399" dirty="0">
                <a:gradFill>
                  <a:gsLst>
                    <a:gs pos="38587">
                      <a:schemeClr val="bg1"/>
                    </a:gs>
                    <a:gs pos="76000">
                      <a:schemeClr val="bg1"/>
                    </a:gs>
                  </a:gsLst>
                  <a:lin ang="5400000" scaled="1"/>
                </a:gradFill>
                <a:latin typeface="Segoe UI"/>
              </a:rPr>
              <a:t>Private Cloud, </a:t>
            </a:r>
          </a:p>
          <a:p>
            <a:pPr defTabSz="913489">
              <a:defRPr/>
            </a:pPr>
            <a:r>
              <a:rPr lang="en-US" sz="1399" dirty="0">
                <a:gradFill>
                  <a:gsLst>
                    <a:gs pos="38587">
                      <a:schemeClr val="bg1"/>
                    </a:gs>
                    <a:gs pos="76000">
                      <a:schemeClr val="bg1"/>
                    </a:gs>
                  </a:gsLst>
                  <a:lin ang="5400000" scaled="1"/>
                </a:gradFill>
                <a:latin typeface="Segoe UI"/>
              </a:rPr>
              <a:t>Public Cloud &amp; </a:t>
            </a:r>
            <a:br>
              <a:rPr lang="en-US" sz="1399" dirty="0">
                <a:gradFill>
                  <a:gsLst>
                    <a:gs pos="38587">
                      <a:schemeClr val="bg1"/>
                    </a:gs>
                    <a:gs pos="76000">
                      <a:schemeClr val="bg1"/>
                    </a:gs>
                  </a:gsLst>
                  <a:lin ang="5400000" scaled="1"/>
                </a:gradFill>
                <a:latin typeface="Segoe UI"/>
              </a:rPr>
            </a:br>
            <a:r>
              <a:rPr lang="en-US" sz="1399" dirty="0">
                <a:gradFill>
                  <a:gsLst>
                    <a:gs pos="38587">
                      <a:schemeClr val="bg1"/>
                    </a:gs>
                    <a:gs pos="76000">
                      <a:schemeClr val="bg1"/>
                    </a:gs>
                  </a:gsLst>
                  <a:lin ang="5400000" scaled="1"/>
                </a:gradFill>
                <a:latin typeface="Segoe UI"/>
              </a:rPr>
              <a:t>Hosted Cloud</a:t>
            </a:r>
          </a:p>
        </p:txBody>
      </p:sp>
      <p:sp>
        <p:nvSpPr>
          <p:cNvPr id="40" name="TextBox 39"/>
          <p:cNvSpPr txBox="1"/>
          <p:nvPr/>
        </p:nvSpPr>
        <p:spPr>
          <a:xfrm>
            <a:off x="8254984" y="1618182"/>
            <a:ext cx="3931363" cy="4900489"/>
          </a:xfrm>
          <a:prstGeom prst="rect">
            <a:avLst/>
          </a:prstGeom>
          <a:solidFill>
            <a:schemeClr val="accent1"/>
          </a:solidFill>
        </p:spPr>
        <p:txBody>
          <a:bodyPr wrap="square" lIns="182828" tIns="146262" rIns="182828" bIns="146262"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algn="l"/>
            <a:r>
              <a:rPr lang="en-US" dirty="0">
                <a:gradFill>
                  <a:gsLst>
                    <a:gs pos="38587">
                      <a:schemeClr val="bg1"/>
                    </a:gs>
                    <a:gs pos="76000">
                      <a:schemeClr val="bg1"/>
                    </a:gs>
                  </a:gsLst>
                  <a:lin ang="5400000" scaled="1"/>
                </a:gradFill>
                <a:latin typeface="+mn-lt"/>
                <a:cs typeface="Segoe UI" panose="020B0502040204020203" pitchFamily="34" charset="0"/>
              </a:rPr>
              <a:t>Monitor most popular container orchestrators</a:t>
            </a:r>
          </a:p>
        </p:txBody>
      </p:sp>
      <p:grpSp>
        <p:nvGrpSpPr>
          <p:cNvPr id="41" name="Group 40"/>
          <p:cNvGrpSpPr/>
          <p:nvPr/>
        </p:nvGrpSpPr>
        <p:grpSpPr>
          <a:xfrm>
            <a:off x="8530277" y="2807231"/>
            <a:ext cx="1339740" cy="1686918"/>
            <a:chOff x="6389447" y="3839752"/>
            <a:chExt cx="1313590" cy="1653991"/>
          </a:xfrm>
        </p:grpSpPr>
        <p:grpSp>
          <p:nvGrpSpPr>
            <p:cNvPr id="42" name="Group 41"/>
            <p:cNvGrpSpPr/>
            <p:nvPr/>
          </p:nvGrpSpPr>
          <p:grpSpPr>
            <a:xfrm>
              <a:off x="6389447" y="3839752"/>
              <a:ext cx="1313590" cy="1193080"/>
              <a:chOff x="6559966" y="3839752"/>
              <a:chExt cx="1313590" cy="1193080"/>
            </a:xfrm>
          </p:grpSpPr>
          <p:sp>
            <p:nvSpPr>
              <p:cNvPr id="44"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gradFill>
                    <a:gsLst>
                      <a:gs pos="38587">
                        <a:schemeClr val="bg1"/>
                      </a:gs>
                      <a:gs pos="76000">
                        <a:schemeClr val="bg1"/>
                      </a:gs>
                    </a:gsLst>
                  </a:gradFill>
                  <a:latin typeface="Segoe UI"/>
                </a:endParaRPr>
              </a:p>
            </p:txBody>
          </p:sp>
          <p:sp>
            <p:nvSpPr>
              <p:cNvPr id="45"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gradFill>
                    <a:gsLst>
                      <a:gs pos="38587">
                        <a:schemeClr val="bg1"/>
                      </a:gs>
                      <a:gs pos="76000">
                        <a:schemeClr val="bg1"/>
                      </a:gs>
                    </a:gsLst>
                  </a:gradFill>
                  <a:latin typeface="Segoe UI"/>
                </a:endParaRPr>
              </a:p>
            </p:txBody>
          </p:sp>
          <p:pic>
            <p:nvPicPr>
              <p:cNvPr id="46" name="Picture 2" descr="https://mesosphere.com/wp-content/uploads/2016/04/logo-horizontal-styled.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972" t="28232" r="59508" b="22874"/>
              <a:stretch/>
            </p:blipFill>
            <p:spPr bwMode="auto">
              <a:xfrm>
                <a:off x="6802197" y="3949755"/>
                <a:ext cx="823137" cy="957634"/>
              </a:xfrm>
              <a:prstGeom prst="rect">
                <a:avLst/>
              </a:prstGeom>
              <a:extLst>
                <a:ext uri="{909E8E84-426E-40DD-AFC4-6F175D3DCCD1}">
                  <a14:hiddenFill xmlns:a14="http://schemas.microsoft.com/office/drawing/2010/main">
                    <a:solidFill>
                      <a:srgbClr val="FFFFFF"/>
                    </a:solidFill>
                  </a14:hiddenFill>
                </a:ext>
              </a:extLst>
            </p:spPr>
          </p:pic>
        </p:grpSp>
        <p:sp>
          <p:nvSpPr>
            <p:cNvPr id="43" name="Rectangle 42"/>
            <p:cNvSpPr/>
            <p:nvPr/>
          </p:nvSpPr>
          <p:spPr>
            <a:xfrm>
              <a:off x="6599518" y="5118897"/>
              <a:ext cx="895005" cy="374846"/>
            </a:xfrm>
            <a:prstGeom prst="rect">
              <a:avLst/>
            </a:prstGeom>
          </p:spPr>
          <p:txBody>
            <a:bodyPr wrap="square">
              <a:spAutoFit/>
            </a:bodyPr>
            <a:lstStyle/>
            <a:p>
              <a:pPr defTabSz="914049">
                <a:defRPr/>
              </a:pPr>
              <a:r>
                <a:rPr lang="en-US" kern="0" dirty="0">
                  <a:gradFill>
                    <a:gsLst>
                      <a:gs pos="38587">
                        <a:schemeClr val="bg1"/>
                      </a:gs>
                      <a:gs pos="76000">
                        <a:schemeClr val="bg1"/>
                      </a:gs>
                    </a:gsLst>
                    <a:lin ang="5400000" scaled="0"/>
                  </a:gradFill>
                  <a:latin typeface="Segoe UI" panose="020B0502040204020203" pitchFamily="34" charset="0"/>
                  <a:cs typeface="Segoe UI" panose="020B0502040204020203" pitchFamily="34" charset="0"/>
                </a:rPr>
                <a:t>DC/OS</a:t>
              </a:r>
            </a:p>
          </p:txBody>
        </p:sp>
      </p:grpSp>
      <p:grpSp>
        <p:nvGrpSpPr>
          <p:cNvPr id="47" name="Group 46"/>
          <p:cNvGrpSpPr/>
          <p:nvPr/>
        </p:nvGrpSpPr>
        <p:grpSpPr>
          <a:xfrm>
            <a:off x="10441277" y="2781028"/>
            <a:ext cx="1339740" cy="1685717"/>
            <a:chOff x="8413698" y="3840929"/>
            <a:chExt cx="1313590" cy="1652814"/>
          </a:xfrm>
        </p:grpSpPr>
        <p:sp>
          <p:nvSpPr>
            <p:cNvPr id="48" name="Rectangle 47"/>
            <p:cNvSpPr/>
            <p:nvPr/>
          </p:nvSpPr>
          <p:spPr>
            <a:xfrm>
              <a:off x="8591219" y="5118897"/>
              <a:ext cx="895005" cy="374846"/>
            </a:xfrm>
            <a:prstGeom prst="rect">
              <a:avLst/>
            </a:prstGeom>
          </p:spPr>
          <p:txBody>
            <a:bodyPr wrap="square">
              <a:spAutoFit/>
            </a:bodyPr>
            <a:lstStyle/>
            <a:p>
              <a:pPr defTabSz="914049">
                <a:defRPr/>
              </a:pPr>
              <a:r>
                <a:rPr lang="en-US" kern="0" dirty="0">
                  <a:gradFill>
                    <a:gsLst>
                      <a:gs pos="38587">
                        <a:schemeClr val="bg1"/>
                      </a:gs>
                      <a:gs pos="76000">
                        <a:schemeClr val="bg1"/>
                      </a:gs>
                    </a:gsLst>
                    <a:lin ang="5400000" scaled="0"/>
                  </a:gradFill>
                  <a:latin typeface="Segoe UI" panose="020B0502040204020203" pitchFamily="34" charset="0"/>
                  <a:cs typeface="Segoe UI" panose="020B0502040204020203" pitchFamily="34" charset="0"/>
                </a:rPr>
                <a:t>Swarm</a:t>
              </a:r>
              <a:endParaRPr lang="en-US" sz="1836" kern="0" dirty="0">
                <a:gradFill>
                  <a:gsLst>
                    <a:gs pos="38587">
                      <a:schemeClr val="bg1"/>
                    </a:gs>
                    <a:gs pos="76000">
                      <a:schemeClr val="bg1"/>
                    </a:gs>
                  </a:gsLst>
                  <a:lin ang="5400000" scaled="0"/>
                </a:gradFill>
                <a:latin typeface="Segoe UI" panose="020B0502040204020203" pitchFamily="34" charset="0"/>
                <a:cs typeface="Segoe UI" panose="020B0502040204020203" pitchFamily="34" charset="0"/>
              </a:endParaRPr>
            </a:p>
          </p:txBody>
        </p:sp>
        <p:grpSp>
          <p:nvGrpSpPr>
            <p:cNvPr id="49" name="Group 48"/>
            <p:cNvGrpSpPr/>
            <p:nvPr/>
          </p:nvGrpSpPr>
          <p:grpSpPr>
            <a:xfrm>
              <a:off x="8413698" y="3840929"/>
              <a:ext cx="1313590" cy="1193080"/>
              <a:chOff x="8413698" y="3840929"/>
              <a:chExt cx="1313590" cy="1193080"/>
            </a:xfrm>
          </p:grpSpPr>
          <p:pic>
            <p:nvPicPr>
              <p:cNvPr id="50" name="Picture 49" descr="http://devopscube.com/wp-content/uploads/2015/01/SWARM.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27701" y="3971976"/>
                <a:ext cx="1095330" cy="912038"/>
              </a:xfrm>
              <a:prstGeom prst="rect">
                <a:avLst/>
              </a:prstGeom>
              <a:extLst>
                <a:ext uri="{909E8E84-426E-40DD-AFC4-6F175D3DCCD1}">
                  <a14:hiddenFill xmlns:a14="http://schemas.microsoft.com/office/drawing/2010/main">
                    <a:solidFill>
                      <a:srgbClr val="FFFFFF"/>
                    </a:solidFill>
                  </a14:hiddenFill>
                </a:ext>
              </a:extLst>
            </p:spPr>
          </p:pic>
          <p:grpSp>
            <p:nvGrpSpPr>
              <p:cNvPr id="51" name="Group 50"/>
              <p:cNvGrpSpPr/>
              <p:nvPr/>
            </p:nvGrpSpPr>
            <p:grpSpPr>
              <a:xfrm>
                <a:off x="8413698" y="3840929"/>
                <a:ext cx="1313590" cy="1193080"/>
                <a:chOff x="6559966" y="3839752"/>
                <a:chExt cx="1313590" cy="1193080"/>
              </a:xfrm>
            </p:grpSpPr>
            <p:sp>
              <p:nvSpPr>
                <p:cNvPr id="52"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gradFill>
                      <a:gsLst>
                        <a:gs pos="38587">
                          <a:schemeClr val="bg1"/>
                        </a:gs>
                        <a:gs pos="76000">
                          <a:schemeClr val="bg1"/>
                        </a:gs>
                      </a:gsLst>
                    </a:gradFill>
                    <a:latin typeface="Segoe UI"/>
                  </a:endParaRPr>
                </a:p>
              </p:txBody>
            </p:sp>
            <p:sp>
              <p:nvSpPr>
                <p:cNvPr id="53"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gradFill>
                      <a:gsLst>
                        <a:gs pos="38587">
                          <a:schemeClr val="bg1"/>
                        </a:gs>
                        <a:gs pos="76000">
                          <a:schemeClr val="bg1"/>
                        </a:gs>
                      </a:gsLst>
                    </a:gradFill>
                    <a:latin typeface="Segoe UI"/>
                  </a:endParaRPr>
                </a:p>
              </p:txBody>
            </p:sp>
          </p:grpSp>
        </p:grpSp>
      </p:grpSp>
      <p:grpSp>
        <p:nvGrpSpPr>
          <p:cNvPr id="54" name="Group 53"/>
          <p:cNvGrpSpPr/>
          <p:nvPr/>
        </p:nvGrpSpPr>
        <p:grpSpPr>
          <a:xfrm>
            <a:off x="8530277" y="4581928"/>
            <a:ext cx="1407251" cy="1684477"/>
            <a:chOff x="10142652" y="3842145"/>
            <a:chExt cx="1379783" cy="1651598"/>
          </a:xfrm>
        </p:grpSpPr>
        <p:sp>
          <p:nvSpPr>
            <p:cNvPr id="55" name="Rectangle 54"/>
            <p:cNvSpPr/>
            <p:nvPr/>
          </p:nvSpPr>
          <p:spPr>
            <a:xfrm>
              <a:off x="10142652" y="5118897"/>
              <a:ext cx="1379783" cy="374846"/>
            </a:xfrm>
            <a:prstGeom prst="rect">
              <a:avLst/>
            </a:prstGeom>
          </p:spPr>
          <p:txBody>
            <a:bodyPr wrap="square">
              <a:spAutoFit/>
            </a:bodyPr>
            <a:lstStyle/>
            <a:p>
              <a:pPr defTabSz="914049">
                <a:defRPr/>
              </a:pPr>
              <a:r>
                <a:rPr lang="en-US" kern="0" dirty="0">
                  <a:gradFill>
                    <a:gsLst>
                      <a:gs pos="38587">
                        <a:schemeClr val="bg1"/>
                      </a:gs>
                      <a:gs pos="76000">
                        <a:schemeClr val="bg1"/>
                      </a:gs>
                    </a:gsLst>
                    <a:lin ang="5400000" scaled="0"/>
                  </a:gradFill>
                  <a:latin typeface="Segoe UI" panose="020B0502040204020203" pitchFamily="34" charset="0"/>
                  <a:cs typeface="Segoe UI" panose="020B0502040204020203" pitchFamily="34" charset="0"/>
                </a:rPr>
                <a:t>Kubernetes</a:t>
              </a:r>
            </a:p>
          </p:txBody>
        </p:sp>
        <p:grpSp>
          <p:nvGrpSpPr>
            <p:cNvPr id="56" name="Group 55"/>
            <p:cNvGrpSpPr/>
            <p:nvPr/>
          </p:nvGrpSpPr>
          <p:grpSpPr>
            <a:xfrm>
              <a:off x="10187712" y="3842145"/>
              <a:ext cx="1313590" cy="1193080"/>
              <a:chOff x="10187712" y="3842145"/>
              <a:chExt cx="1313590" cy="1193080"/>
            </a:xfrm>
          </p:grpSpPr>
          <p:pic>
            <p:nvPicPr>
              <p:cNvPr id="57" name="Picture 5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37949" y="4030850"/>
                <a:ext cx="789191" cy="765735"/>
              </a:xfrm>
              <a:prstGeom prst="rect">
                <a:avLst/>
              </a:prstGeom>
            </p:spPr>
          </p:pic>
          <p:grpSp>
            <p:nvGrpSpPr>
              <p:cNvPr id="62" name="Group 61"/>
              <p:cNvGrpSpPr/>
              <p:nvPr/>
            </p:nvGrpSpPr>
            <p:grpSpPr>
              <a:xfrm>
                <a:off x="10187712" y="3842145"/>
                <a:ext cx="1313590" cy="1193080"/>
                <a:chOff x="6559966" y="3839752"/>
                <a:chExt cx="1313590" cy="1193080"/>
              </a:xfrm>
            </p:grpSpPr>
            <p:sp>
              <p:nvSpPr>
                <p:cNvPr id="63"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gradFill>
                      <a:gsLst>
                        <a:gs pos="38587">
                          <a:schemeClr val="bg1"/>
                        </a:gs>
                        <a:gs pos="76000">
                          <a:schemeClr val="bg1"/>
                        </a:gs>
                      </a:gsLst>
                    </a:gradFill>
                    <a:latin typeface="Segoe UI"/>
                  </a:endParaRPr>
                </a:p>
              </p:txBody>
            </p:sp>
            <p:sp>
              <p:nvSpPr>
                <p:cNvPr id="64"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gradFill>
                      <a:gsLst>
                        <a:gs pos="38587">
                          <a:schemeClr val="bg1"/>
                        </a:gs>
                        <a:gs pos="76000">
                          <a:schemeClr val="bg1"/>
                        </a:gs>
                      </a:gsLst>
                    </a:gradFill>
                    <a:latin typeface="Segoe UI"/>
                  </a:endParaRPr>
                </a:p>
              </p:txBody>
            </p:sp>
          </p:grpSp>
        </p:grpSp>
      </p:grpSp>
      <p:grpSp>
        <p:nvGrpSpPr>
          <p:cNvPr id="65" name="Group 64"/>
          <p:cNvGrpSpPr/>
          <p:nvPr/>
        </p:nvGrpSpPr>
        <p:grpSpPr>
          <a:xfrm>
            <a:off x="10406246" y="4595794"/>
            <a:ext cx="1407251" cy="1684477"/>
            <a:chOff x="10142652" y="3842145"/>
            <a:chExt cx="1379783" cy="1651598"/>
          </a:xfrm>
        </p:grpSpPr>
        <p:sp>
          <p:nvSpPr>
            <p:cNvPr id="66" name="Rectangle 65"/>
            <p:cNvSpPr/>
            <p:nvPr/>
          </p:nvSpPr>
          <p:spPr>
            <a:xfrm>
              <a:off x="10142652" y="5118897"/>
              <a:ext cx="1379783" cy="374846"/>
            </a:xfrm>
            <a:prstGeom prst="rect">
              <a:avLst/>
            </a:prstGeom>
          </p:spPr>
          <p:txBody>
            <a:bodyPr wrap="square">
              <a:spAutoFit/>
            </a:bodyPr>
            <a:lstStyle/>
            <a:p>
              <a:pPr algn="ctr" defTabSz="914049">
                <a:defRPr/>
              </a:pPr>
              <a:r>
                <a:rPr lang="en-US" kern="0" dirty="0">
                  <a:gradFill>
                    <a:gsLst>
                      <a:gs pos="38587">
                        <a:schemeClr val="bg1"/>
                      </a:gs>
                      <a:gs pos="76000">
                        <a:schemeClr val="bg1"/>
                      </a:gs>
                    </a:gsLst>
                    <a:lin ang="5400000" scaled="0"/>
                  </a:gradFill>
                  <a:latin typeface="Segoe UI" panose="020B0502040204020203" pitchFamily="34" charset="0"/>
                  <a:cs typeface="Segoe UI" panose="020B0502040204020203" pitchFamily="34" charset="0"/>
                </a:rPr>
                <a:t>OpenShift</a:t>
              </a:r>
            </a:p>
          </p:txBody>
        </p:sp>
        <p:grpSp>
          <p:nvGrpSpPr>
            <p:cNvPr id="69" name="Group 68"/>
            <p:cNvGrpSpPr/>
            <p:nvPr/>
          </p:nvGrpSpPr>
          <p:grpSpPr>
            <a:xfrm>
              <a:off x="10187712" y="3842145"/>
              <a:ext cx="1313590" cy="1193080"/>
              <a:chOff x="6559966" y="3839752"/>
              <a:chExt cx="1313590" cy="1193080"/>
            </a:xfrm>
          </p:grpSpPr>
          <p:sp>
            <p:nvSpPr>
              <p:cNvPr id="73"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gradFill>
                    <a:gsLst>
                      <a:gs pos="38587">
                        <a:schemeClr val="bg1"/>
                      </a:gs>
                      <a:gs pos="76000">
                        <a:schemeClr val="bg1"/>
                      </a:gs>
                    </a:gsLst>
                  </a:gradFill>
                  <a:latin typeface="Segoe UI"/>
                </a:endParaRPr>
              </a:p>
            </p:txBody>
          </p:sp>
          <p:sp>
            <p:nvSpPr>
              <p:cNvPr id="74"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gradFill>
                    <a:gsLst>
                      <a:gs pos="38587">
                        <a:schemeClr val="bg1"/>
                      </a:gs>
                      <a:gs pos="76000">
                        <a:schemeClr val="bg1"/>
                      </a:gs>
                    </a:gsLst>
                  </a:gradFill>
                  <a:latin typeface="Segoe UI"/>
                </a:endParaRPr>
              </a:p>
            </p:txBody>
          </p:sp>
        </p:grpSp>
      </p:grpSp>
      <p:pic>
        <p:nvPicPr>
          <p:cNvPr id="5" name="Picture 4"/>
          <p:cNvPicPr>
            <a:picLocks noChangeAspect="1"/>
          </p:cNvPicPr>
          <p:nvPr/>
        </p:nvPicPr>
        <p:blipFill>
          <a:blip r:embed="rId9"/>
          <a:stretch>
            <a:fillRect/>
          </a:stretch>
        </p:blipFill>
        <p:spPr>
          <a:xfrm>
            <a:off x="10622332" y="4654052"/>
            <a:ext cx="1029172" cy="1100313"/>
          </a:xfrm>
          <a:prstGeom prst="rect">
            <a:avLst/>
          </a:prstGeom>
        </p:spPr>
      </p:pic>
      <p:pic>
        <p:nvPicPr>
          <p:cNvPr id="106" name="Picture 105"/>
          <p:cNvPicPr>
            <a:picLocks noChangeAspect="1"/>
          </p:cNvPicPr>
          <p:nvPr/>
        </p:nvPicPr>
        <p:blipFill>
          <a:blip r:embed="rId10"/>
          <a:stretch>
            <a:fillRect/>
          </a:stretch>
        </p:blipFill>
        <p:spPr>
          <a:xfrm>
            <a:off x="4720259" y="2781028"/>
            <a:ext cx="1289503" cy="1188427"/>
          </a:xfrm>
          <a:prstGeom prst="rect">
            <a:avLst/>
          </a:prstGeom>
        </p:spPr>
      </p:pic>
      <p:pic>
        <p:nvPicPr>
          <p:cNvPr id="107" name="Picture 106"/>
          <p:cNvPicPr>
            <a:picLocks noChangeAspect="1"/>
          </p:cNvPicPr>
          <p:nvPr/>
        </p:nvPicPr>
        <p:blipFill>
          <a:blip r:embed="rId11"/>
          <a:stretch>
            <a:fillRect/>
          </a:stretch>
        </p:blipFill>
        <p:spPr>
          <a:xfrm>
            <a:off x="4729783" y="4580281"/>
            <a:ext cx="1270453" cy="1188542"/>
          </a:xfrm>
          <a:prstGeom prst="rect">
            <a:avLst/>
          </a:prstGeom>
        </p:spPr>
      </p:pic>
      <p:pic>
        <p:nvPicPr>
          <p:cNvPr id="108" name="Picture 107"/>
          <p:cNvPicPr>
            <a:picLocks noChangeAspect="1"/>
          </p:cNvPicPr>
          <p:nvPr/>
        </p:nvPicPr>
        <p:blipFill>
          <a:blip r:embed="rId12"/>
          <a:stretch>
            <a:fillRect/>
          </a:stretch>
        </p:blipFill>
        <p:spPr>
          <a:xfrm>
            <a:off x="6412987" y="2781028"/>
            <a:ext cx="1360671" cy="1182383"/>
          </a:xfrm>
          <a:prstGeom prst="rect">
            <a:avLst/>
          </a:prstGeom>
        </p:spPr>
      </p:pic>
      <p:pic>
        <p:nvPicPr>
          <p:cNvPr id="109" name="Picture 108"/>
          <p:cNvPicPr>
            <a:picLocks noChangeAspect="1"/>
          </p:cNvPicPr>
          <p:nvPr/>
        </p:nvPicPr>
        <p:blipFill>
          <a:blip r:embed="rId13"/>
          <a:stretch>
            <a:fillRect/>
          </a:stretch>
        </p:blipFill>
        <p:spPr>
          <a:xfrm>
            <a:off x="6437325" y="4571025"/>
            <a:ext cx="1352049" cy="1197798"/>
          </a:xfrm>
          <a:prstGeom prst="rect">
            <a:avLst/>
          </a:prstGeom>
        </p:spPr>
      </p:pic>
      <p:sp>
        <p:nvSpPr>
          <p:cNvPr id="110" name="TextBox 109"/>
          <p:cNvSpPr txBox="1"/>
          <p:nvPr/>
        </p:nvSpPr>
        <p:spPr>
          <a:xfrm>
            <a:off x="6425996" y="3928664"/>
            <a:ext cx="1479764" cy="338554"/>
          </a:xfrm>
          <a:prstGeom prst="rect">
            <a:avLst/>
          </a:prstGeom>
          <a:noFill/>
        </p:spPr>
        <p:txBody>
          <a:bodyPr wrap="none" rtlCol="0">
            <a:spAutoFit/>
          </a:bodyPr>
          <a:lstStyle/>
          <a:p>
            <a:r>
              <a:rPr lang="en-US" sz="1600" dirty="0">
                <a:gradFill>
                  <a:gsLst>
                    <a:gs pos="38587">
                      <a:schemeClr val="bg1"/>
                    </a:gs>
                    <a:gs pos="76000">
                      <a:schemeClr val="bg1"/>
                    </a:gs>
                  </a:gsLst>
                </a:gradFill>
              </a:rPr>
              <a:t>Event/Alerting</a:t>
            </a:r>
          </a:p>
        </p:txBody>
      </p:sp>
      <p:sp>
        <p:nvSpPr>
          <p:cNvPr id="111" name="TextBox 110"/>
          <p:cNvSpPr txBox="1"/>
          <p:nvPr/>
        </p:nvSpPr>
        <p:spPr>
          <a:xfrm>
            <a:off x="4704430" y="3942613"/>
            <a:ext cx="1329916" cy="338554"/>
          </a:xfrm>
          <a:prstGeom prst="rect">
            <a:avLst/>
          </a:prstGeom>
          <a:noFill/>
        </p:spPr>
        <p:txBody>
          <a:bodyPr wrap="none" rtlCol="0">
            <a:spAutoFit/>
          </a:bodyPr>
          <a:lstStyle/>
          <a:p>
            <a:r>
              <a:rPr lang="en-US" sz="1600" dirty="0">
                <a:gradFill>
                  <a:gsLst>
                    <a:gs pos="38587">
                      <a:schemeClr val="bg1"/>
                    </a:gs>
                    <a:gs pos="76000">
                      <a:schemeClr val="bg1"/>
                    </a:gs>
                  </a:gsLst>
                </a:gradFill>
              </a:rPr>
              <a:t>Performance</a:t>
            </a:r>
          </a:p>
        </p:txBody>
      </p:sp>
      <p:sp>
        <p:nvSpPr>
          <p:cNvPr id="112" name="TextBox 111"/>
          <p:cNvSpPr txBox="1"/>
          <p:nvPr/>
        </p:nvSpPr>
        <p:spPr>
          <a:xfrm>
            <a:off x="5119665" y="5798759"/>
            <a:ext cx="521297" cy="338554"/>
          </a:xfrm>
          <a:prstGeom prst="rect">
            <a:avLst/>
          </a:prstGeom>
          <a:noFill/>
        </p:spPr>
        <p:txBody>
          <a:bodyPr wrap="none" rtlCol="0">
            <a:spAutoFit/>
          </a:bodyPr>
          <a:lstStyle/>
          <a:p>
            <a:r>
              <a:rPr lang="en-US" sz="1600" dirty="0">
                <a:gradFill>
                  <a:gsLst>
                    <a:gs pos="38587">
                      <a:schemeClr val="bg1"/>
                    </a:gs>
                    <a:gs pos="76000">
                      <a:schemeClr val="bg1"/>
                    </a:gs>
                  </a:gsLst>
                </a:gradFill>
              </a:rPr>
              <a:t>Log</a:t>
            </a:r>
          </a:p>
        </p:txBody>
      </p:sp>
      <p:sp>
        <p:nvSpPr>
          <p:cNvPr id="113" name="TextBox 112"/>
          <p:cNvSpPr txBox="1"/>
          <p:nvPr/>
        </p:nvSpPr>
        <p:spPr>
          <a:xfrm>
            <a:off x="6586243" y="5759129"/>
            <a:ext cx="1041247" cy="338554"/>
          </a:xfrm>
          <a:prstGeom prst="rect">
            <a:avLst/>
          </a:prstGeom>
          <a:noFill/>
        </p:spPr>
        <p:txBody>
          <a:bodyPr wrap="none" rtlCol="0">
            <a:spAutoFit/>
          </a:bodyPr>
          <a:lstStyle/>
          <a:p>
            <a:r>
              <a:rPr lang="en-US" sz="1600" dirty="0">
                <a:gradFill>
                  <a:gsLst>
                    <a:gs pos="38587">
                      <a:schemeClr val="bg1"/>
                    </a:gs>
                    <a:gs pos="76000">
                      <a:schemeClr val="bg1"/>
                    </a:gs>
                  </a:gsLst>
                </a:gradFill>
              </a:rPr>
              <a:t>Inventory</a:t>
            </a:r>
          </a:p>
        </p:txBody>
      </p:sp>
      <p:sp>
        <p:nvSpPr>
          <p:cNvPr id="114" name="Freeform 169"/>
          <p:cNvSpPr>
            <a:spLocks noChangeAspect="1" noEditPoints="1"/>
          </p:cNvSpPr>
          <p:nvPr/>
        </p:nvSpPr>
        <p:spPr bwMode="black">
          <a:xfrm>
            <a:off x="2390524" y="2862265"/>
            <a:ext cx="636063" cy="63348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endParaRPr lang="en-US" sz="1836" dirty="0">
              <a:gradFill>
                <a:gsLst>
                  <a:gs pos="38587">
                    <a:schemeClr val="bg1"/>
                  </a:gs>
                  <a:gs pos="76000">
                    <a:schemeClr val="bg1"/>
                  </a:gs>
                </a:gsLst>
              </a:gradFill>
            </a:endParaRPr>
          </a:p>
        </p:txBody>
      </p:sp>
      <p:pic>
        <p:nvPicPr>
          <p:cNvPr id="115" name="Picture 114"/>
          <p:cNvPicPr>
            <a:picLocks noChangeAspect="1"/>
          </p:cNvPicPr>
          <p:nvPr/>
        </p:nvPicPr>
        <p:blipFill>
          <a:blip r:embed="rId14"/>
          <a:stretch>
            <a:fillRect/>
          </a:stretch>
        </p:blipFill>
        <p:spPr>
          <a:xfrm>
            <a:off x="3187533" y="2781028"/>
            <a:ext cx="750397" cy="826126"/>
          </a:xfrm>
          <a:prstGeom prst="rect">
            <a:avLst/>
          </a:prstGeom>
        </p:spPr>
      </p:pic>
    </p:spTree>
    <p:extLst>
      <p:ext uri="{BB962C8B-B14F-4D97-AF65-F5344CB8AC3E}">
        <p14:creationId xmlns:p14="http://schemas.microsoft.com/office/powerpoint/2010/main" val="43296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
          <p:cNvSpPr txBox="1">
            <a:spLocks/>
          </p:cNvSpPr>
          <p:nvPr/>
        </p:nvSpPr>
        <p:spPr>
          <a:xfrm>
            <a:off x="819100" y="1210468"/>
            <a:ext cx="9144000" cy="640080"/>
          </a:xfrm>
          <a:prstGeom prst="rect">
            <a:avLst/>
          </a:prstGeom>
          <a:solidFill>
            <a:schemeClr val="tx1">
              <a:lumMod val="20000"/>
              <a:lumOff val="80000"/>
            </a:schemeClr>
          </a:solidFill>
        </p:spPr>
        <p:txBody>
          <a:bodyPr vert="horz" wrap="square" lIns="45720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400" dirty="0"/>
              <a:t>Introduction to Containers</a:t>
            </a:r>
          </a:p>
        </p:txBody>
      </p:sp>
      <p:sp>
        <p:nvSpPr>
          <p:cNvPr id="13" name="Text Placeholder 1"/>
          <p:cNvSpPr txBox="1">
            <a:spLocks/>
          </p:cNvSpPr>
          <p:nvPr/>
        </p:nvSpPr>
        <p:spPr>
          <a:xfrm>
            <a:off x="819100" y="1993416"/>
            <a:ext cx="9144000" cy="640080"/>
          </a:xfrm>
          <a:prstGeom prst="rect">
            <a:avLst/>
          </a:prstGeom>
          <a:solidFill>
            <a:schemeClr val="tx1">
              <a:lumMod val="20000"/>
              <a:lumOff val="80000"/>
            </a:schemeClr>
          </a:solidFill>
        </p:spPr>
        <p:txBody>
          <a:bodyPr vert="horz" wrap="square" lIns="45720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400" dirty="0"/>
              <a:t>What is a Container</a:t>
            </a:r>
          </a:p>
        </p:txBody>
      </p:sp>
      <p:sp>
        <p:nvSpPr>
          <p:cNvPr id="14" name="Text Placeholder 1"/>
          <p:cNvSpPr txBox="1">
            <a:spLocks/>
          </p:cNvSpPr>
          <p:nvPr/>
        </p:nvSpPr>
        <p:spPr>
          <a:xfrm>
            <a:off x="819100" y="2776364"/>
            <a:ext cx="9144000" cy="640080"/>
          </a:xfrm>
          <a:prstGeom prst="rect">
            <a:avLst/>
          </a:prstGeom>
          <a:solidFill>
            <a:schemeClr val="tx1">
              <a:lumMod val="20000"/>
              <a:lumOff val="80000"/>
            </a:schemeClr>
          </a:solidFill>
        </p:spPr>
        <p:txBody>
          <a:bodyPr vert="horz" wrap="square" lIns="45720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400" dirty="0"/>
              <a:t>Microsoft Container technologies</a:t>
            </a:r>
          </a:p>
        </p:txBody>
      </p:sp>
      <p:sp>
        <p:nvSpPr>
          <p:cNvPr id="15" name="Text Placeholder 1"/>
          <p:cNvSpPr txBox="1">
            <a:spLocks/>
          </p:cNvSpPr>
          <p:nvPr/>
        </p:nvSpPr>
        <p:spPr>
          <a:xfrm>
            <a:off x="819100" y="3559312"/>
            <a:ext cx="9144000" cy="640080"/>
          </a:xfrm>
          <a:prstGeom prst="rect">
            <a:avLst/>
          </a:prstGeom>
          <a:solidFill>
            <a:schemeClr val="tx1">
              <a:lumMod val="20000"/>
              <a:lumOff val="80000"/>
            </a:schemeClr>
          </a:solidFill>
        </p:spPr>
        <p:txBody>
          <a:bodyPr vert="horz" wrap="square" lIns="45720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400" dirty="0"/>
              <a:t>Lift &amp; shift and modernize apps demo</a:t>
            </a:r>
          </a:p>
        </p:txBody>
      </p:sp>
      <p:sp>
        <p:nvSpPr>
          <p:cNvPr id="16" name="Text Placeholder 1"/>
          <p:cNvSpPr txBox="1">
            <a:spLocks/>
          </p:cNvSpPr>
          <p:nvPr/>
        </p:nvSpPr>
        <p:spPr>
          <a:xfrm>
            <a:off x="819100" y="4342260"/>
            <a:ext cx="9144000" cy="640080"/>
          </a:xfrm>
          <a:prstGeom prst="rect">
            <a:avLst/>
          </a:prstGeom>
          <a:solidFill>
            <a:schemeClr val="tx1">
              <a:lumMod val="20000"/>
              <a:lumOff val="80000"/>
            </a:schemeClr>
          </a:solidFill>
        </p:spPr>
        <p:txBody>
          <a:bodyPr vert="horz" wrap="square" lIns="45720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400" dirty="0"/>
              <a:t>Windows Server Containers </a:t>
            </a:r>
          </a:p>
        </p:txBody>
      </p:sp>
      <p:sp>
        <p:nvSpPr>
          <p:cNvPr id="17" name="Text Placeholder 1"/>
          <p:cNvSpPr txBox="1">
            <a:spLocks/>
          </p:cNvSpPr>
          <p:nvPr/>
        </p:nvSpPr>
        <p:spPr>
          <a:xfrm>
            <a:off x="819100" y="5125208"/>
            <a:ext cx="9144000" cy="640080"/>
          </a:xfrm>
          <a:prstGeom prst="rect">
            <a:avLst/>
          </a:prstGeom>
          <a:solidFill>
            <a:schemeClr val="tx1">
              <a:lumMod val="20000"/>
              <a:lumOff val="80000"/>
            </a:schemeClr>
          </a:solidFill>
        </p:spPr>
        <p:txBody>
          <a:bodyPr vert="horz" wrap="square" lIns="45720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400" dirty="0"/>
              <a:t>Azure Container Service</a:t>
            </a:r>
          </a:p>
        </p:txBody>
      </p:sp>
      <p:sp>
        <p:nvSpPr>
          <p:cNvPr id="3" name="Title 2"/>
          <p:cNvSpPr>
            <a:spLocks noGrp="1"/>
          </p:cNvSpPr>
          <p:nvPr>
            <p:ph type="title"/>
          </p:nvPr>
        </p:nvSpPr>
        <p:spPr/>
        <p:txBody>
          <a:bodyPr/>
          <a:lstStyle/>
          <a:p>
            <a:r>
              <a:rPr lang="en-US" dirty="0"/>
              <a:t>Microsoft Container Technologies</a:t>
            </a:r>
          </a:p>
        </p:txBody>
      </p:sp>
      <p:sp>
        <p:nvSpPr>
          <p:cNvPr id="60" name="Text Placeholder 1"/>
          <p:cNvSpPr txBox="1">
            <a:spLocks/>
          </p:cNvSpPr>
          <p:nvPr/>
        </p:nvSpPr>
        <p:spPr>
          <a:xfrm>
            <a:off x="819100" y="5908155"/>
            <a:ext cx="9144000" cy="640080"/>
          </a:xfrm>
          <a:prstGeom prst="rect">
            <a:avLst/>
          </a:prstGeom>
          <a:solidFill>
            <a:schemeClr val="tx1">
              <a:lumMod val="20000"/>
              <a:lumOff val="80000"/>
            </a:schemeClr>
          </a:solidFill>
        </p:spPr>
        <p:txBody>
          <a:bodyPr vert="horz" wrap="square" lIns="45720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400" dirty="0"/>
              <a:t>App Service, Service Fabric &amp; Operations Management Suite</a:t>
            </a:r>
          </a:p>
        </p:txBody>
      </p:sp>
      <p:pic>
        <p:nvPicPr>
          <p:cNvPr id="75" name="Picture 74" descr="moby.png"/>
          <p:cNvPicPr>
            <a:picLocks noChangeAspect="1"/>
          </p:cNvPicPr>
          <p:nvPr/>
        </p:nvPicPr>
        <p:blipFill rotWithShape="1">
          <a:blip r:embed="rId3">
            <a:extLst>
              <a:ext uri="{28A0092B-C50C-407E-A947-70E740481C1C}">
                <a14:useLocalDpi xmlns:a14="http://schemas.microsoft.com/office/drawing/2010/main" val="0"/>
              </a:ext>
            </a:extLst>
          </a:blip>
          <a:srcRect l="-2578" r="50000" b="7582"/>
          <a:stretch/>
        </p:blipFill>
        <p:spPr>
          <a:xfrm>
            <a:off x="11099636" y="5487236"/>
            <a:ext cx="1336839" cy="1507289"/>
          </a:xfrm>
          <a:prstGeom prst="rect">
            <a:avLst/>
          </a:prstGeom>
        </p:spPr>
      </p:pic>
      <p:sp>
        <p:nvSpPr>
          <p:cNvPr id="145" name="Rectangle 144"/>
          <p:cNvSpPr/>
          <p:nvPr/>
        </p:nvSpPr>
        <p:spPr bwMode="auto">
          <a:xfrm>
            <a:off x="0" y="984171"/>
            <a:ext cx="806450" cy="5834221"/>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68" name="Group 67"/>
          <p:cNvGrpSpPr/>
          <p:nvPr/>
        </p:nvGrpSpPr>
        <p:grpSpPr>
          <a:xfrm>
            <a:off x="457201" y="1210468"/>
            <a:ext cx="640080" cy="640080"/>
            <a:chOff x="495300" y="1103009"/>
            <a:chExt cx="640080" cy="640080"/>
          </a:xfrm>
        </p:grpSpPr>
        <p:sp>
          <p:nvSpPr>
            <p:cNvPr id="69" name="Text Placeholder 1"/>
            <p:cNvSpPr txBox="1">
              <a:spLocks/>
            </p:cNvSpPr>
            <p:nvPr/>
          </p:nvSpPr>
          <p:spPr>
            <a:xfrm>
              <a:off x="495300" y="1103009"/>
              <a:ext cx="640080" cy="640080"/>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dirty="0"/>
            </a:p>
          </p:txBody>
        </p:sp>
        <p:grpSp>
          <p:nvGrpSpPr>
            <p:cNvPr id="70" name="Group 69"/>
            <p:cNvGrpSpPr>
              <a:grpSpLocks noChangeAspect="1"/>
            </p:cNvGrpSpPr>
            <p:nvPr/>
          </p:nvGrpSpPr>
          <p:grpSpPr bwMode="auto">
            <a:xfrm>
              <a:off x="695833" y="1222859"/>
              <a:ext cx="239014" cy="400380"/>
              <a:chOff x="73" y="857"/>
              <a:chExt cx="197" cy="330"/>
            </a:xfrm>
            <a:solidFill>
              <a:schemeClr val="bg1"/>
            </a:solidFill>
          </p:grpSpPr>
          <p:sp>
            <p:nvSpPr>
              <p:cNvPr id="71" name="Rectangle 5"/>
              <p:cNvSpPr>
                <a:spLocks noChangeArrowheads="1"/>
              </p:cNvSpPr>
              <p:nvPr/>
            </p:nvSpPr>
            <p:spPr bwMode="auto">
              <a:xfrm>
                <a:off x="126" y="1100"/>
                <a:ext cx="91"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Rectangle 6"/>
              <p:cNvSpPr>
                <a:spLocks noChangeArrowheads="1"/>
              </p:cNvSpPr>
              <p:nvPr/>
            </p:nvSpPr>
            <p:spPr bwMode="auto">
              <a:xfrm>
                <a:off x="126" y="1135"/>
                <a:ext cx="91"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Rectangle 7"/>
              <p:cNvSpPr>
                <a:spLocks noChangeArrowheads="1"/>
              </p:cNvSpPr>
              <p:nvPr/>
            </p:nvSpPr>
            <p:spPr bwMode="auto">
              <a:xfrm>
                <a:off x="136" y="1170"/>
                <a:ext cx="7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8"/>
              <p:cNvSpPr>
                <a:spLocks noEditPoints="1"/>
              </p:cNvSpPr>
              <p:nvPr/>
            </p:nvSpPr>
            <p:spPr bwMode="auto">
              <a:xfrm>
                <a:off x="73" y="857"/>
                <a:ext cx="197" cy="226"/>
              </a:xfrm>
              <a:custGeom>
                <a:avLst/>
                <a:gdLst>
                  <a:gd name="T0" fmla="*/ 70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80 w 90"/>
                  <a:gd name="T21" fmla="*/ 74 h 104"/>
                  <a:gd name="T22" fmla="*/ 70 w 90"/>
                  <a:gd name="T23" fmla="*/ 100 h 104"/>
                  <a:gd name="T24" fmla="*/ 70 w 90"/>
                  <a:gd name="T25" fmla="*/ 104 h 104"/>
                  <a:gd name="T26" fmla="*/ 28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8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70"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0"/>
                      <a:pt x="20" y="0"/>
                      <a:pt x="45" y="0"/>
                    </a:cubicBezTo>
                    <a:cubicBezTo>
                      <a:pt x="70" y="0"/>
                      <a:pt x="90" y="20"/>
                      <a:pt x="90" y="45"/>
                    </a:cubicBezTo>
                    <a:cubicBezTo>
                      <a:pt x="90" y="55"/>
                      <a:pt x="87" y="64"/>
                      <a:pt x="81" y="72"/>
                    </a:cubicBezTo>
                    <a:cubicBezTo>
                      <a:pt x="80" y="74"/>
                      <a:pt x="80" y="74"/>
                      <a:pt x="80" y="74"/>
                    </a:cubicBezTo>
                    <a:cubicBezTo>
                      <a:pt x="71" y="87"/>
                      <a:pt x="70" y="100"/>
                      <a:pt x="70" y="100"/>
                    </a:cubicBezTo>
                    <a:lnTo>
                      <a:pt x="70" y="104"/>
                    </a:lnTo>
                    <a:close/>
                    <a:moveTo>
                      <a:pt x="28" y="96"/>
                    </a:moveTo>
                    <a:cubicBezTo>
                      <a:pt x="62" y="96"/>
                      <a:pt x="62" y="96"/>
                      <a:pt x="62" y="96"/>
                    </a:cubicBezTo>
                    <a:cubicBezTo>
                      <a:pt x="63" y="90"/>
                      <a:pt x="66" y="78"/>
                      <a:pt x="75" y="67"/>
                    </a:cubicBezTo>
                    <a:cubicBezTo>
                      <a:pt x="75" y="67"/>
                      <a:pt x="75" y="67"/>
                      <a:pt x="75" y="67"/>
                    </a:cubicBezTo>
                    <a:cubicBezTo>
                      <a:pt x="80" y="60"/>
                      <a:pt x="82" y="53"/>
                      <a:pt x="82" y="45"/>
                    </a:cubicBezTo>
                    <a:cubicBezTo>
                      <a:pt x="82" y="25"/>
                      <a:pt x="65" y="8"/>
                      <a:pt x="45" y="8"/>
                    </a:cubicBezTo>
                    <a:cubicBezTo>
                      <a:pt x="25" y="8"/>
                      <a:pt x="8" y="25"/>
                      <a:pt x="8" y="45"/>
                    </a:cubicBezTo>
                    <a:cubicBezTo>
                      <a:pt x="8" y="53"/>
                      <a:pt x="10" y="61"/>
                      <a:pt x="15" y="67"/>
                    </a:cubicBezTo>
                    <a:cubicBezTo>
                      <a:pt x="15" y="67"/>
                      <a:pt x="15" y="67"/>
                      <a:pt x="15" y="67"/>
                    </a:cubicBezTo>
                    <a:cubicBezTo>
                      <a:pt x="24" y="78"/>
                      <a:pt x="27" y="90"/>
                      <a:pt x="2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10" name="Group 109"/>
          <p:cNvGrpSpPr/>
          <p:nvPr/>
        </p:nvGrpSpPr>
        <p:grpSpPr>
          <a:xfrm>
            <a:off x="457201" y="1993416"/>
            <a:ext cx="640080" cy="640080"/>
            <a:chOff x="495300" y="1103009"/>
            <a:chExt cx="640080" cy="640080"/>
          </a:xfrm>
        </p:grpSpPr>
        <p:sp>
          <p:nvSpPr>
            <p:cNvPr id="111" name="Text Placeholder 1"/>
            <p:cNvSpPr txBox="1">
              <a:spLocks/>
            </p:cNvSpPr>
            <p:nvPr/>
          </p:nvSpPr>
          <p:spPr>
            <a:xfrm>
              <a:off x="495300" y="1103009"/>
              <a:ext cx="640080" cy="640080"/>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dirty="0"/>
            </a:p>
          </p:txBody>
        </p:sp>
        <p:grpSp>
          <p:nvGrpSpPr>
            <p:cNvPr id="112" name="Group 111"/>
            <p:cNvGrpSpPr>
              <a:grpSpLocks noChangeAspect="1"/>
            </p:cNvGrpSpPr>
            <p:nvPr/>
          </p:nvGrpSpPr>
          <p:grpSpPr bwMode="auto">
            <a:xfrm>
              <a:off x="695833" y="1222859"/>
              <a:ext cx="239014" cy="400380"/>
              <a:chOff x="73" y="857"/>
              <a:chExt cx="197" cy="330"/>
            </a:xfrm>
            <a:solidFill>
              <a:schemeClr val="bg1"/>
            </a:solidFill>
          </p:grpSpPr>
          <p:sp>
            <p:nvSpPr>
              <p:cNvPr id="113" name="Rectangle 5"/>
              <p:cNvSpPr>
                <a:spLocks noChangeArrowheads="1"/>
              </p:cNvSpPr>
              <p:nvPr/>
            </p:nvSpPr>
            <p:spPr bwMode="auto">
              <a:xfrm>
                <a:off x="126" y="1100"/>
                <a:ext cx="91"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Rectangle 6"/>
              <p:cNvSpPr>
                <a:spLocks noChangeArrowheads="1"/>
              </p:cNvSpPr>
              <p:nvPr/>
            </p:nvSpPr>
            <p:spPr bwMode="auto">
              <a:xfrm>
                <a:off x="126" y="1135"/>
                <a:ext cx="91"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Rectangle 7"/>
              <p:cNvSpPr>
                <a:spLocks noChangeArrowheads="1"/>
              </p:cNvSpPr>
              <p:nvPr/>
            </p:nvSpPr>
            <p:spPr bwMode="auto">
              <a:xfrm>
                <a:off x="136" y="1170"/>
                <a:ext cx="7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8"/>
              <p:cNvSpPr>
                <a:spLocks noEditPoints="1"/>
              </p:cNvSpPr>
              <p:nvPr/>
            </p:nvSpPr>
            <p:spPr bwMode="auto">
              <a:xfrm>
                <a:off x="73" y="857"/>
                <a:ext cx="197" cy="226"/>
              </a:xfrm>
              <a:custGeom>
                <a:avLst/>
                <a:gdLst>
                  <a:gd name="T0" fmla="*/ 70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80 w 90"/>
                  <a:gd name="T21" fmla="*/ 74 h 104"/>
                  <a:gd name="T22" fmla="*/ 70 w 90"/>
                  <a:gd name="T23" fmla="*/ 100 h 104"/>
                  <a:gd name="T24" fmla="*/ 70 w 90"/>
                  <a:gd name="T25" fmla="*/ 104 h 104"/>
                  <a:gd name="T26" fmla="*/ 28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8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70"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0"/>
                      <a:pt x="20" y="0"/>
                      <a:pt x="45" y="0"/>
                    </a:cubicBezTo>
                    <a:cubicBezTo>
                      <a:pt x="70" y="0"/>
                      <a:pt x="90" y="20"/>
                      <a:pt x="90" y="45"/>
                    </a:cubicBezTo>
                    <a:cubicBezTo>
                      <a:pt x="90" y="55"/>
                      <a:pt x="87" y="64"/>
                      <a:pt x="81" y="72"/>
                    </a:cubicBezTo>
                    <a:cubicBezTo>
                      <a:pt x="80" y="74"/>
                      <a:pt x="80" y="74"/>
                      <a:pt x="80" y="74"/>
                    </a:cubicBezTo>
                    <a:cubicBezTo>
                      <a:pt x="71" y="87"/>
                      <a:pt x="70" y="100"/>
                      <a:pt x="70" y="100"/>
                    </a:cubicBezTo>
                    <a:lnTo>
                      <a:pt x="70" y="104"/>
                    </a:lnTo>
                    <a:close/>
                    <a:moveTo>
                      <a:pt x="28" y="96"/>
                    </a:moveTo>
                    <a:cubicBezTo>
                      <a:pt x="62" y="96"/>
                      <a:pt x="62" y="96"/>
                      <a:pt x="62" y="96"/>
                    </a:cubicBezTo>
                    <a:cubicBezTo>
                      <a:pt x="63" y="90"/>
                      <a:pt x="66" y="78"/>
                      <a:pt x="75" y="67"/>
                    </a:cubicBezTo>
                    <a:cubicBezTo>
                      <a:pt x="75" y="67"/>
                      <a:pt x="75" y="67"/>
                      <a:pt x="75" y="67"/>
                    </a:cubicBezTo>
                    <a:cubicBezTo>
                      <a:pt x="80" y="60"/>
                      <a:pt x="82" y="53"/>
                      <a:pt x="82" y="45"/>
                    </a:cubicBezTo>
                    <a:cubicBezTo>
                      <a:pt x="82" y="25"/>
                      <a:pt x="65" y="8"/>
                      <a:pt x="45" y="8"/>
                    </a:cubicBezTo>
                    <a:cubicBezTo>
                      <a:pt x="25" y="8"/>
                      <a:pt x="8" y="25"/>
                      <a:pt x="8" y="45"/>
                    </a:cubicBezTo>
                    <a:cubicBezTo>
                      <a:pt x="8" y="53"/>
                      <a:pt x="10" y="61"/>
                      <a:pt x="15" y="67"/>
                    </a:cubicBezTo>
                    <a:cubicBezTo>
                      <a:pt x="15" y="67"/>
                      <a:pt x="15" y="67"/>
                      <a:pt x="15" y="67"/>
                    </a:cubicBezTo>
                    <a:cubicBezTo>
                      <a:pt x="24" y="78"/>
                      <a:pt x="27" y="90"/>
                      <a:pt x="2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17" name="Group 116"/>
          <p:cNvGrpSpPr/>
          <p:nvPr/>
        </p:nvGrpSpPr>
        <p:grpSpPr>
          <a:xfrm>
            <a:off x="457201" y="2776364"/>
            <a:ext cx="640080" cy="640080"/>
            <a:chOff x="495300" y="1103009"/>
            <a:chExt cx="640080" cy="640080"/>
          </a:xfrm>
        </p:grpSpPr>
        <p:sp>
          <p:nvSpPr>
            <p:cNvPr id="118" name="Text Placeholder 1"/>
            <p:cNvSpPr txBox="1">
              <a:spLocks/>
            </p:cNvSpPr>
            <p:nvPr/>
          </p:nvSpPr>
          <p:spPr>
            <a:xfrm>
              <a:off x="495300" y="1103009"/>
              <a:ext cx="640080" cy="640080"/>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dirty="0"/>
            </a:p>
          </p:txBody>
        </p:sp>
        <p:grpSp>
          <p:nvGrpSpPr>
            <p:cNvPr id="119" name="Group 118"/>
            <p:cNvGrpSpPr>
              <a:grpSpLocks noChangeAspect="1"/>
            </p:cNvGrpSpPr>
            <p:nvPr/>
          </p:nvGrpSpPr>
          <p:grpSpPr bwMode="auto">
            <a:xfrm>
              <a:off x="695833" y="1222859"/>
              <a:ext cx="239014" cy="400380"/>
              <a:chOff x="73" y="857"/>
              <a:chExt cx="197" cy="330"/>
            </a:xfrm>
            <a:solidFill>
              <a:schemeClr val="bg1"/>
            </a:solidFill>
          </p:grpSpPr>
          <p:sp>
            <p:nvSpPr>
              <p:cNvPr id="120" name="Rectangle 5"/>
              <p:cNvSpPr>
                <a:spLocks noChangeArrowheads="1"/>
              </p:cNvSpPr>
              <p:nvPr/>
            </p:nvSpPr>
            <p:spPr bwMode="auto">
              <a:xfrm>
                <a:off x="126" y="1100"/>
                <a:ext cx="91"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Rectangle 6"/>
              <p:cNvSpPr>
                <a:spLocks noChangeArrowheads="1"/>
              </p:cNvSpPr>
              <p:nvPr/>
            </p:nvSpPr>
            <p:spPr bwMode="auto">
              <a:xfrm>
                <a:off x="126" y="1135"/>
                <a:ext cx="91"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Rectangle 7"/>
              <p:cNvSpPr>
                <a:spLocks noChangeArrowheads="1"/>
              </p:cNvSpPr>
              <p:nvPr/>
            </p:nvSpPr>
            <p:spPr bwMode="auto">
              <a:xfrm>
                <a:off x="136" y="1170"/>
                <a:ext cx="7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8"/>
              <p:cNvSpPr>
                <a:spLocks noEditPoints="1"/>
              </p:cNvSpPr>
              <p:nvPr/>
            </p:nvSpPr>
            <p:spPr bwMode="auto">
              <a:xfrm>
                <a:off x="73" y="857"/>
                <a:ext cx="197" cy="226"/>
              </a:xfrm>
              <a:custGeom>
                <a:avLst/>
                <a:gdLst>
                  <a:gd name="T0" fmla="*/ 70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80 w 90"/>
                  <a:gd name="T21" fmla="*/ 74 h 104"/>
                  <a:gd name="T22" fmla="*/ 70 w 90"/>
                  <a:gd name="T23" fmla="*/ 100 h 104"/>
                  <a:gd name="T24" fmla="*/ 70 w 90"/>
                  <a:gd name="T25" fmla="*/ 104 h 104"/>
                  <a:gd name="T26" fmla="*/ 28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8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70"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0"/>
                      <a:pt x="20" y="0"/>
                      <a:pt x="45" y="0"/>
                    </a:cubicBezTo>
                    <a:cubicBezTo>
                      <a:pt x="70" y="0"/>
                      <a:pt x="90" y="20"/>
                      <a:pt x="90" y="45"/>
                    </a:cubicBezTo>
                    <a:cubicBezTo>
                      <a:pt x="90" y="55"/>
                      <a:pt x="87" y="64"/>
                      <a:pt x="81" y="72"/>
                    </a:cubicBezTo>
                    <a:cubicBezTo>
                      <a:pt x="80" y="74"/>
                      <a:pt x="80" y="74"/>
                      <a:pt x="80" y="74"/>
                    </a:cubicBezTo>
                    <a:cubicBezTo>
                      <a:pt x="71" y="87"/>
                      <a:pt x="70" y="100"/>
                      <a:pt x="70" y="100"/>
                    </a:cubicBezTo>
                    <a:lnTo>
                      <a:pt x="70" y="104"/>
                    </a:lnTo>
                    <a:close/>
                    <a:moveTo>
                      <a:pt x="28" y="96"/>
                    </a:moveTo>
                    <a:cubicBezTo>
                      <a:pt x="62" y="96"/>
                      <a:pt x="62" y="96"/>
                      <a:pt x="62" y="96"/>
                    </a:cubicBezTo>
                    <a:cubicBezTo>
                      <a:pt x="63" y="90"/>
                      <a:pt x="66" y="78"/>
                      <a:pt x="75" y="67"/>
                    </a:cubicBezTo>
                    <a:cubicBezTo>
                      <a:pt x="75" y="67"/>
                      <a:pt x="75" y="67"/>
                      <a:pt x="75" y="67"/>
                    </a:cubicBezTo>
                    <a:cubicBezTo>
                      <a:pt x="80" y="60"/>
                      <a:pt x="82" y="53"/>
                      <a:pt x="82" y="45"/>
                    </a:cubicBezTo>
                    <a:cubicBezTo>
                      <a:pt x="82" y="25"/>
                      <a:pt x="65" y="8"/>
                      <a:pt x="45" y="8"/>
                    </a:cubicBezTo>
                    <a:cubicBezTo>
                      <a:pt x="25" y="8"/>
                      <a:pt x="8" y="25"/>
                      <a:pt x="8" y="45"/>
                    </a:cubicBezTo>
                    <a:cubicBezTo>
                      <a:pt x="8" y="53"/>
                      <a:pt x="10" y="61"/>
                      <a:pt x="15" y="67"/>
                    </a:cubicBezTo>
                    <a:cubicBezTo>
                      <a:pt x="15" y="67"/>
                      <a:pt x="15" y="67"/>
                      <a:pt x="15" y="67"/>
                    </a:cubicBezTo>
                    <a:cubicBezTo>
                      <a:pt x="24" y="78"/>
                      <a:pt x="27" y="90"/>
                      <a:pt x="2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4" name="Group 123"/>
          <p:cNvGrpSpPr/>
          <p:nvPr/>
        </p:nvGrpSpPr>
        <p:grpSpPr>
          <a:xfrm>
            <a:off x="457201" y="3559312"/>
            <a:ext cx="640080" cy="640080"/>
            <a:chOff x="495300" y="1103009"/>
            <a:chExt cx="640080" cy="640080"/>
          </a:xfrm>
        </p:grpSpPr>
        <p:sp>
          <p:nvSpPr>
            <p:cNvPr id="125" name="Text Placeholder 1"/>
            <p:cNvSpPr txBox="1">
              <a:spLocks/>
            </p:cNvSpPr>
            <p:nvPr/>
          </p:nvSpPr>
          <p:spPr>
            <a:xfrm>
              <a:off x="495300" y="1103009"/>
              <a:ext cx="640080" cy="640080"/>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dirty="0"/>
            </a:p>
          </p:txBody>
        </p:sp>
        <p:grpSp>
          <p:nvGrpSpPr>
            <p:cNvPr id="126" name="Group 125"/>
            <p:cNvGrpSpPr>
              <a:grpSpLocks noChangeAspect="1"/>
            </p:cNvGrpSpPr>
            <p:nvPr/>
          </p:nvGrpSpPr>
          <p:grpSpPr bwMode="auto">
            <a:xfrm>
              <a:off x="695833" y="1222859"/>
              <a:ext cx="239014" cy="400380"/>
              <a:chOff x="73" y="857"/>
              <a:chExt cx="197" cy="330"/>
            </a:xfrm>
            <a:solidFill>
              <a:schemeClr val="bg1"/>
            </a:solidFill>
          </p:grpSpPr>
          <p:sp>
            <p:nvSpPr>
              <p:cNvPr id="127" name="Rectangle 5"/>
              <p:cNvSpPr>
                <a:spLocks noChangeArrowheads="1"/>
              </p:cNvSpPr>
              <p:nvPr/>
            </p:nvSpPr>
            <p:spPr bwMode="auto">
              <a:xfrm>
                <a:off x="126" y="1100"/>
                <a:ext cx="91"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Rectangle 6"/>
              <p:cNvSpPr>
                <a:spLocks noChangeArrowheads="1"/>
              </p:cNvSpPr>
              <p:nvPr/>
            </p:nvSpPr>
            <p:spPr bwMode="auto">
              <a:xfrm>
                <a:off x="126" y="1135"/>
                <a:ext cx="91"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Rectangle 7"/>
              <p:cNvSpPr>
                <a:spLocks noChangeArrowheads="1"/>
              </p:cNvSpPr>
              <p:nvPr/>
            </p:nvSpPr>
            <p:spPr bwMode="auto">
              <a:xfrm>
                <a:off x="136" y="1170"/>
                <a:ext cx="7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8"/>
              <p:cNvSpPr>
                <a:spLocks noEditPoints="1"/>
              </p:cNvSpPr>
              <p:nvPr/>
            </p:nvSpPr>
            <p:spPr bwMode="auto">
              <a:xfrm>
                <a:off x="73" y="857"/>
                <a:ext cx="197" cy="226"/>
              </a:xfrm>
              <a:custGeom>
                <a:avLst/>
                <a:gdLst>
                  <a:gd name="T0" fmla="*/ 70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80 w 90"/>
                  <a:gd name="T21" fmla="*/ 74 h 104"/>
                  <a:gd name="T22" fmla="*/ 70 w 90"/>
                  <a:gd name="T23" fmla="*/ 100 h 104"/>
                  <a:gd name="T24" fmla="*/ 70 w 90"/>
                  <a:gd name="T25" fmla="*/ 104 h 104"/>
                  <a:gd name="T26" fmla="*/ 28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8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70"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0"/>
                      <a:pt x="20" y="0"/>
                      <a:pt x="45" y="0"/>
                    </a:cubicBezTo>
                    <a:cubicBezTo>
                      <a:pt x="70" y="0"/>
                      <a:pt x="90" y="20"/>
                      <a:pt x="90" y="45"/>
                    </a:cubicBezTo>
                    <a:cubicBezTo>
                      <a:pt x="90" y="55"/>
                      <a:pt x="87" y="64"/>
                      <a:pt x="81" y="72"/>
                    </a:cubicBezTo>
                    <a:cubicBezTo>
                      <a:pt x="80" y="74"/>
                      <a:pt x="80" y="74"/>
                      <a:pt x="80" y="74"/>
                    </a:cubicBezTo>
                    <a:cubicBezTo>
                      <a:pt x="71" y="87"/>
                      <a:pt x="70" y="100"/>
                      <a:pt x="70" y="100"/>
                    </a:cubicBezTo>
                    <a:lnTo>
                      <a:pt x="70" y="104"/>
                    </a:lnTo>
                    <a:close/>
                    <a:moveTo>
                      <a:pt x="28" y="96"/>
                    </a:moveTo>
                    <a:cubicBezTo>
                      <a:pt x="62" y="96"/>
                      <a:pt x="62" y="96"/>
                      <a:pt x="62" y="96"/>
                    </a:cubicBezTo>
                    <a:cubicBezTo>
                      <a:pt x="63" y="90"/>
                      <a:pt x="66" y="78"/>
                      <a:pt x="75" y="67"/>
                    </a:cubicBezTo>
                    <a:cubicBezTo>
                      <a:pt x="75" y="67"/>
                      <a:pt x="75" y="67"/>
                      <a:pt x="75" y="67"/>
                    </a:cubicBezTo>
                    <a:cubicBezTo>
                      <a:pt x="80" y="60"/>
                      <a:pt x="82" y="53"/>
                      <a:pt x="82" y="45"/>
                    </a:cubicBezTo>
                    <a:cubicBezTo>
                      <a:pt x="82" y="25"/>
                      <a:pt x="65" y="8"/>
                      <a:pt x="45" y="8"/>
                    </a:cubicBezTo>
                    <a:cubicBezTo>
                      <a:pt x="25" y="8"/>
                      <a:pt x="8" y="25"/>
                      <a:pt x="8" y="45"/>
                    </a:cubicBezTo>
                    <a:cubicBezTo>
                      <a:pt x="8" y="53"/>
                      <a:pt x="10" y="61"/>
                      <a:pt x="15" y="67"/>
                    </a:cubicBezTo>
                    <a:cubicBezTo>
                      <a:pt x="15" y="67"/>
                      <a:pt x="15" y="67"/>
                      <a:pt x="15" y="67"/>
                    </a:cubicBezTo>
                    <a:cubicBezTo>
                      <a:pt x="24" y="78"/>
                      <a:pt x="27" y="90"/>
                      <a:pt x="2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31" name="Group 130"/>
          <p:cNvGrpSpPr/>
          <p:nvPr/>
        </p:nvGrpSpPr>
        <p:grpSpPr>
          <a:xfrm>
            <a:off x="457201" y="4342260"/>
            <a:ext cx="640080" cy="640080"/>
            <a:chOff x="495300" y="1103009"/>
            <a:chExt cx="640080" cy="640080"/>
          </a:xfrm>
        </p:grpSpPr>
        <p:sp>
          <p:nvSpPr>
            <p:cNvPr id="132" name="Text Placeholder 1"/>
            <p:cNvSpPr txBox="1">
              <a:spLocks/>
            </p:cNvSpPr>
            <p:nvPr/>
          </p:nvSpPr>
          <p:spPr>
            <a:xfrm>
              <a:off x="495300" y="1103009"/>
              <a:ext cx="640080" cy="640080"/>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dirty="0"/>
            </a:p>
          </p:txBody>
        </p:sp>
        <p:grpSp>
          <p:nvGrpSpPr>
            <p:cNvPr id="133" name="Group 132"/>
            <p:cNvGrpSpPr>
              <a:grpSpLocks noChangeAspect="1"/>
            </p:cNvGrpSpPr>
            <p:nvPr/>
          </p:nvGrpSpPr>
          <p:grpSpPr bwMode="auto">
            <a:xfrm>
              <a:off x="695833" y="1222859"/>
              <a:ext cx="239014" cy="400380"/>
              <a:chOff x="73" y="857"/>
              <a:chExt cx="197" cy="330"/>
            </a:xfrm>
            <a:solidFill>
              <a:schemeClr val="bg1"/>
            </a:solidFill>
          </p:grpSpPr>
          <p:sp>
            <p:nvSpPr>
              <p:cNvPr id="134" name="Rectangle 5"/>
              <p:cNvSpPr>
                <a:spLocks noChangeArrowheads="1"/>
              </p:cNvSpPr>
              <p:nvPr/>
            </p:nvSpPr>
            <p:spPr bwMode="auto">
              <a:xfrm>
                <a:off x="126" y="1100"/>
                <a:ext cx="91"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Rectangle 6"/>
              <p:cNvSpPr>
                <a:spLocks noChangeArrowheads="1"/>
              </p:cNvSpPr>
              <p:nvPr/>
            </p:nvSpPr>
            <p:spPr bwMode="auto">
              <a:xfrm>
                <a:off x="126" y="1135"/>
                <a:ext cx="91"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Rectangle 7"/>
              <p:cNvSpPr>
                <a:spLocks noChangeArrowheads="1"/>
              </p:cNvSpPr>
              <p:nvPr/>
            </p:nvSpPr>
            <p:spPr bwMode="auto">
              <a:xfrm>
                <a:off x="136" y="1170"/>
                <a:ext cx="7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8"/>
              <p:cNvSpPr>
                <a:spLocks noEditPoints="1"/>
              </p:cNvSpPr>
              <p:nvPr/>
            </p:nvSpPr>
            <p:spPr bwMode="auto">
              <a:xfrm>
                <a:off x="73" y="857"/>
                <a:ext cx="197" cy="226"/>
              </a:xfrm>
              <a:custGeom>
                <a:avLst/>
                <a:gdLst>
                  <a:gd name="T0" fmla="*/ 70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80 w 90"/>
                  <a:gd name="T21" fmla="*/ 74 h 104"/>
                  <a:gd name="T22" fmla="*/ 70 w 90"/>
                  <a:gd name="T23" fmla="*/ 100 h 104"/>
                  <a:gd name="T24" fmla="*/ 70 w 90"/>
                  <a:gd name="T25" fmla="*/ 104 h 104"/>
                  <a:gd name="T26" fmla="*/ 28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8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70"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0"/>
                      <a:pt x="20" y="0"/>
                      <a:pt x="45" y="0"/>
                    </a:cubicBezTo>
                    <a:cubicBezTo>
                      <a:pt x="70" y="0"/>
                      <a:pt x="90" y="20"/>
                      <a:pt x="90" y="45"/>
                    </a:cubicBezTo>
                    <a:cubicBezTo>
                      <a:pt x="90" y="55"/>
                      <a:pt x="87" y="64"/>
                      <a:pt x="81" y="72"/>
                    </a:cubicBezTo>
                    <a:cubicBezTo>
                      <a:pt x="80" y="74"/>
                      <a:pt x="80" y="74"/>
                      <a:pt x="80" y="74"/>
                    </a:cubicBezTo>
                    <a:cubicBezTo>
                      <a:pt x="71" y="87"/>
                      <a:pt x="70" y="100"/>
                      <a:pt x="70" y="100"/>
                    </a:cubicBezTo>
                    <a:lnTo>
                      <a:pt x="70" y="104"/>
                    </a:lnTo>
                    <a:close/>
                    <a:moveTo>
                      <a:pt x="28" y="96"/>
                    </a:moveTo>
                    <a:cubicBezTo>
                      <a:pt x="62" y="96"/>
                      <a:pt x="62" y="96"/>
                      <a:pt x="62" y="96"/>
                    </a:cubicBezTo>
                    <a:cubicBezTo>
                      <a:pt x="63" y="90"/>
                      <a:pt x="66" y="78"/>
                      <a:pt x="75" y="67"/>
                    </a:cubicBezTo>
                    <a:cubicBezTo>
                      <a:pt x="75" y="67"/>
                      <a:pt x="75" y="67"/>
                      <a:pt x="75" y="67"/>
                    </a:cubicBezTo>
                    <a:cubicBezTo>
                      <a:pt x="80" y="60"/>
                      <a:pt x="82" y="53"/>
                      <a:pt x="82" y="45"/>
                    </a:cubicBezTo>
                    <a:cubicBezTo>
                      <a:pt x="82" y="25"/>
                      <a:pt x="65" y="8"/>
                      <a:pt x="45" y="8"/>
                    </a:cubicBezTo>
                    <a:cubicBezTo>
                      <a:pt x="25" y="8"/>
                      <a:pt x="8" y="25"/>
                      <a:pt x="8" y="45"/>
                    </a:cubicBezTo>
                    <a:cubicBezTo>
                      <a:pt x="8" y="53"/>
                      <a:pt x="10" y="61"/>
                      <a:pt x="15" y="67"/>
                    </a:cubicBezTo>
                    <a:cubicBezTo>
                      <a:pt x="15" y="67"/>
                      <a:pt x="15" y="67"/>
                      <a:pt x="15" y="67"/>
                    </a:cubicBezTo>
                    <a:cubicBezTo>
                      <a:pt x="24" y="78"/>
                      <a:pt x="27" y="90"/>
                      <a:pt x="2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38" name="Group 137"/>
          <p:cNvGrpSpPr/>
          <p:nvPr/>
        </p:nvGrpSpPr>
        <p:grpSpPr>
          <a:xfrm>
            <a:off x="457201" y="5125208"/>
            <a:ext cx="640080" cy="640080"/>
            <a:chOff x="495300" y="1103009"/>
            <a:chExt cx="640080" cy="640080"/>
          </a:xfrm>
        </p:grpSpPr>
        <p:sp>
          <p:nvSpPr>
            <p:cNvPr id="139" name="Text Placeholder 1"/>
            <p:cNvSpPr txBox="1">
              <a:spLocks/>
            </p:cNvSpPr>
            <p:nvPr/>
          </p:nvSpPr>
          <p:spPr>
            <a:xfrm>
              <a:off x="495300" y="1103009"/>
              <a:ext cx="640080" cy="640080"/>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dirty="0"/>
            </a:p>
          </p:txBody>
        </p:sp>
        <p:grpSp>
          <p:nvGrpSpPr>
            <p:cNvPr id="140" name="Group 139"/>
            <p:cNvGrpSpPr>
              <a:grpSpLocks noChangeAspect="1"/>
            </p:cNvGrpSpPr>
            <p:nvPr/>
          </p:nvGrpSpPr>
          <p:grpSpPr bwMode="auto">
            <a:xfrm>
              <a:off x="695833" y="1222859"/>
              <a:ext cx="239014" cy="400380"/>
              <a:chOff x="73" y="857"/>
              <a:chExt cx="197" cy="330"/>
            </a:xfrm>
            <a:solidFill>
              <a:schemeClr val="bg1"/>
            </a:solidFill>
          </p:grpSpPr>
          <p:sp>
            <p:nvSpPr>
              <p:cNvPr id="141" name="Rectangle 5"/>
              <p:cNvSpPr>
                <a:spLocks noChangeArrowheads="1"/>
              </p:cNvSpPr>
              <p:nvPr/>
            </p:nvSpPr>
            <p:spPr bwMode="auto">
              <a:xfrm>
                <a:off x="126" y="1100"/>
                <a:ext cx="91"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Rectangle 6"/>
              <p:cNvSpPr>
                <a:spLocks noChangeArrowheads="1"/>
              </p:cNvSpPr>
              <p:nvPr/>
            </p:nvSpPr>
            <p:spPr bwMode="auto">
              <a:xfrm>
                <a:off x="126" y="1135"/>
                <a:ext cx="91"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Rectangle 7"/>
              <p:cNvSpPr>
                <a:spLocks noChangeArrowheads="1"/>
              </p:cNvSpPr>
              <p:nvPr/>
            </p:nvSpPr>
            <p:spPr bwMode="auto">
              <a:xfrm>
                <a:off x="136" y="1170"/>
                <a:ext cx="7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8"/>
              <p:cNvSpPr>
                <a:spLocks noEditPoints="1"/>
              </p:cNvSpPr>
              <p:nvPr/>
            </p:nvSpPr>
            <p:spPr bwMode="auto">
              <a:xfrm>
                <a:off x="73" y="857"/>
                <a:ext cx="197" cy="226"/>
              </a:xfrm>
              <a:custGeom>
                <a:avLst/>
                <a:gdLst>
                  <a:gd name="T0" fmla="*/ 70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80 w 90"/>
                  <a:gd name="T21" fmla="*/ 74 h 104"/>
                  <a:gd name="T22" fmla="*/ 70 w 90"/>
                  <a:gd name="T23" fmla="*/ 100 h 104"/>
                  <a:gd name="T24" fmla="*/ 70 w 90"/>
                  <a:gd name="T25" fmla="*/ 104 h 104"/>
                  <a:gd name="T26" fmla="*/ 28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8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70"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0"/>
                      <a:pt x="20" y="0"/>
                      <a:pt x="45" y="0"/>
                    </a:cubicBezTo>
                    <a:cubicBezTo>
                      <a:pt x="70" y="0"/>
                      <a:pt x="90" y="20"/>
                      <a:pt x="90" y="45"/>
                    </a:cubicBezTo>
                    <a:cubicBezTo>
                      <a:pt x="90" y="55"/>
                      <a:pt x="87" y="64"/>
                      <a:pt x="81" y="72"/>
                    </a:cubicBezTo>
                    <a:cubicBezTo>
                      <a:pt x="80" y="74"/>
                      <a:pt x="80" y="74"/>
                      <a:pt x="80" y="74"/>
                    </a:cubicBezTo>
                    <a:cubicBezTo>
                      <a:pt x="71" y="87"/>
                      <a:pt x="70" y="100"/>
                      <a:pt x="70" y="100"/>
                    </a:cubicBezTo>
                    <a:lnTo>
                      <a:pt x="70" y="104"/>
                    </a:lnTo>
                    <a:close/>
                    <a:moveTo>
                      <a:pt x="28" y="96"/>
                    </a:moveTo>
                    <a:cubicBezTo>
                      <a:pt x="62" y="96"/>
                      <a:pt x="62" y="96"/>
                      <a:pt x="62" y="96"/>
                    </a:cubicBezTo>
                    <a:cubicBezTo>
                      <a:pt x="63" y="90"/>
                      <a:pt x="66" y="78"/>
                      <a:pt x="75" y="67"/>
                    </a:cubicBezTo>
                    <a:cubicBezTo>
                      <a:pt x="75" y="67"/>
                      <a:pt x="75" y="67"/>
                      <a:pt x="75" y="67"/>
                    </a:cubicBezTo>
                    <a:cubicBezTo>
                      <a:pt x="80" y="60"/>
                      <a:pt x="82" y="53"/>
                      <a:pt x="82" y="45"/>
                    </a:cubicBezTo>
                    <a:cubicBezTo>
                      <a:pt x="82" y="25"/>
                      <a:pt x="65" y="8"/>
                      <a:pt x="45" y="8"/>
                    </a:cubicBezTo>
                    <a:cubicBezTo>
                      <a:pt x="25" y="8"/>
                      <a:pt x="8" y="25"/>
                      <a:pt x="8" y="45"/>
                    </a:cubicBezTo>
                    <a:cubicBezTo>
                      <a:pt x="8" y="53"/>
                      <a:pt x="10" y="61"/>
                      <a:pt x="15" y="67"/>
                    </a:cubicBezTo>
                    <a:cubicBezTo>
                      <a:pt x="15" y="67"/>
                      <a:pt x="15" y="67"/>
                      <a:pt x="15" y="67"/>
                    </a:cubicBezTo>
                    <a:cubicBezTo>
                      <a:pt x="24" y="78"/>
                      <a:pt x="27" y="90"/>
                      <a:pt x="2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1" name="Group 60"/>
          <p:cNvGrpSpPr/>
          <p:nvPr/>
        </p:nvGrpSpPr>
        <p:grpSpPr>
          <a:xfrm>
            <a:off x="457201" y="5908155"/>
            <a:ext cx="640080" cy="640080"/>
            <a:chOff x="495300" y="1103009"/>
            <a:chExt cx="640080" cy="640080"/>
          </a:xfrm>
        </p:grpSpPr>
        <p:sp>
          <p:nvSpPr>
            <p:cNvPr id="62" name="Text Placeholder 1"/>
            <p:cNvSpPr txBox="1">
              <a:spLocks/>
            </p:cNvSpPr>
            <p:nvPr/>
          </p:nvSpPr>
          <p:spPr>
            <a:xfrm>
              <a:off x="495300" y="1103009"/>
              <a:ext cx="640080" cy="640080"/>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dirty="0"/>
            </a:p>
          </p:txBody>
        </p:sp>
        <p:grpSp>
          <p:nvGrpSpPr>
            <p:cNvPr id="63" name="Group 62"/>
            <p:cNvGrpSpPr>
              <a:grpSpLocks noChangeAspect="1"/>
            </p:cNvGrpSpPr>
            <p:nvPr/>
          </p:nvGrpSpPr>
          <p:grpSpPr bwMode="auto">
            <a:xfrm>
              <a:off x="695833" y="1222859"/>
              <a:ext cx="239014" cy="400380"/>
              <a:chOff x="73" y="857"/>
              <a:chExt cx="197" cy="330"/>
            </a:xfrm>
            <a:solidFill>
              <a:schemeClr val="bg1"/>
            </a:solidFill>
          </p:grpSpPr>
          <p:sp>
            <p:nvSpPr>
              <p:cNvPr id="64" name="Rectangle 63"/>
              <p:cNvSpPr>
                <a:spLocks noChangeArrowheads="1"/>
              </p:cNvSpPr>
              <p:nvPr/>
            </p:nvSpPr>
            <p:spPr bwMode="auto">
              <a:xfrm>
                <a:off x="126" y="1100"/>
                <a:ext cx="91"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Rectangle 64"/>
              <p:cNvSpPr>
                <a:spLocks noChangeArrowheads="1"/>
              </p:cNvSpPr>
              <p:nvPr/>
            </p:nvSpPr>
            <p:spPr bwMode="auto">
              <a:xfrm>
                <a:off x="126" y="1135"/>
                <a:ext cx="91"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Rectangle 65"/>
              <p:cNvSpPr>
                <a:spLocks noChangeArrowheads="1"/>
              </p:cNvSpPr>
              <p:nvPr/>
            </p:nvSpPr>
            <p:spPr bwMode="auto">
              <a:xfrm>
                <a:off x="136" y="1170"/>
                <a:ext cx="7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66"/>
              <p:cNvSpPr>
                <a:spLocks noEditPoints="1"/>
              </p:cNvSpPr>
              <p:nvPr/>
            </p:nvSpPr>
            <p:spPr bwMode="auto">
              <a:xfrm>
                <a:off x="73" y="857"/>
                <a:ext cx="197" cy="226"/>
              </a:xfrm>
              <a:custGeom>
                <a:avLst/>
                <a:gdLst>
                  <a:gd name="T0" fmla="*/ 70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80 w 90"/>
                  <a:gd name="T21" fmla="*/ 74 h 104"/>
                  <a:gd name="T22" fmla="*/ 70 w 90"/>
                  <a:gd name="T23" fmla="*/ 100 h 104"/>
                  <a:gd name="T24" fmla="*/ 70 w 90"/>
                  <a:gd name="T25" fmla="*/ 104 h 104"/>
                  <a:gd name="T26" fmla="*/ 28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8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70"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0"/>
                      <a:pt x="20" y="0"/>
                      <a:pt x="45" y="0"/>
                    </a:cubicBezTo>
                    <a:cubicBezTo>
                      <a:pt x="70" y="0"/>
                      <a:pt x="90" y="20"/>
                      <a:pt x="90" y="45"/>
                    </a:cubicBezTo>
                    <a:cubicBezTo>
                      <a:pt x="90" y="55"/>
                      <a:pt x="87" y="64"/>
                      <a:pt x="81" y="72"/>
                    </a:cubicBezTo>
                    <a:cubicBezTo>
                      <a:pt x="80" y="74"/>
                      <a:pt x="80" y="74"/>
                      <a:pt x="80" y="74"/>
                    </a:cubicBezTo>
                    <a:cubicBezTo>
                      <a:pt x="71" y="87"/>
                      <a:pt x="70" y="100"/>
                      <a:pt x="70" y="100"/>
                    </a:cubicBezTo>
                    <a:lnTo>
                      <a:pt x="70" y="104"/>
                    </a:lnTo>
                    <a:close/>
                    <a:moveTo>
                      <a:pt x="28" y="96"/>
                    </a:moveTo>
                    <a:cubicBezTo>
                      <a:pt x="62" y="96"/>
                      <a:pt x="62" y="96"/>
                      <a:pt x="62" y="96"/>
                    </a:cubicBezTo>
                    <a:cubicBezTo>
                      <a:pt x="63" y="90"/>
                      <a:pt x="66" y="78"/>
                      <a:pt x="75" y="67"/>
                    </a:cubicBezTo>
                    <a:cubicBezTo>
                      <a:pt x="75" y="67"/>
                      <a:pt x="75" y="67"/>
                      <a:pt x="75" y="67"/>
                    </a:cubicBezTo>
                    <a:cubicBezTo>
                      <a:pt x="80" y="60"/>
                      <a:pt x="82" y="53"/>
                      <a:pt x="82" y="45"/>
                    </a:cubicBezTo>
                    <a:cubicBezTo>
                      <a:pt x="82" y="25"/>
                      <a:pt x="65" y="8"/>
                      <a:pt x="45" y="8"/>
                    </a:cubicBezTo>
                    <a:cubicBezTo>
                      <a:pt x="25" y="8"/>
                      <a:pt x="8" y="25"/>
                      <a:pt x="8" y="45"/>
                    </a:cubicBezTo>
                    <a:cubicBezTo>
                      <a:pt x="8" y="53"/>
                      <a:pt x="10" y="61"/>
                      <a:pt x="15" y="67"/>
                    </a:cubicBezTo>
                    <a:cubicBezTo>
                      <a:pt x="15" y="67"/>
                      <a:pt x="15" y="67"/>
                      <a:pt x="15" y="67"/>
                    </a:cubicBezTo>
                    <a:cubicBezTo>
                      <a:pt x="24" y="78"/>
                      <a:pt x="27" y="90"/>
                      <a:pt x="2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1100504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2" presetClass="entr" presetSubtype="8" decel="100000" fill="hold" grpId="0" nodeType="withEffect">
                                  <p:stCondLst>
                                    <p:cond delay="25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53" presetClass="entr" presetSubtype="16" fill="hold" nodeType="afterEffect">
                                  <p:stCondLst>
                                    <p:cond delay="0"/>
                                  </p:stCondLst>
                                  <p:childTnLst>
                                    <p:set>
                                      <p:cBhvr>
                                        <p:cTn id="16" dur="1" fill="hold">
                                          <p:stCondLst>
                                            <p:cond delay="0"/>
                                          </p:stCondLst>
                                        </p:cTn>
                                        <p:tgtEl>
                                          <p:spTgt spid="110"/>
                                        </p:tgtEl>
                                        <p:attrNameLst>
                                          <p:attrName>style.visibility</p:attrName>
                                        </p:attrNameLst>
                                      </p:cBhvr>
                                      <p:to>
                                        <p:strVal val="visible"/>
                                      </p:to>
                                    </p:set>
                                    <p:anim calcmode="lin" valueType="num">
                                      <p:cBhvr>
                                        <p:cTn id="17" dur="500" fill="hold"/>
                                        <p:tgtEl>
                                          <p:spTgt spid="110"/>
                                        </p:tgtEl>
                                        <p:attrNameLst>
                                          <p:attrName>ppt_w</p:attrName>
                                        </p:attrNameLst>
                                      </p:cBhvr>
                                      <p:tavLst>
                                        <p:tav tm="0">
                                          <p:val>
                                            <p:fltVal val="0"/>
                                          </p:val>
                                        </p:tav>
                                        <p:tav tm="100000">
                                          <p:val>
                                            <p:strVal val="#ppt_w"/>
                                          </p:val>
                                        </p:tav>
                                      </p:tavLst>
                                    </p:anim>
                                    <p:anim calcmode="lin" valueType="num">
                                      <p:cBhvr>
                                        <p:cTn id="18" dur="500" fill="hold"/>
                                        <p:tgtEl>
                                          <p:spTgt spid="110"/>
                                        </p:tgtEl>
                                        <p:attrNameLst>
                                          <p:attrName>ppt_h</p:attrName>
                                        </p:attrNameLst>
                                      </p:cBhvr>
                                      <p:tavLst>
                                        <p:tav tm="0">
                                          <p:val>
                                            <p:fltVal val="0"/>
                                          </p:val>
                                        </p:tav>
                                        <p:tav tm="100000">
                                          <p:val>
                                            <p:strVal val="#ppt_h"/>
                                          </p:val>
                                        </p:tav>
                                      </p:tavLst>
                                    </p:anim>
                                    <p:animEffect transition="in" filter="fade">
                                      <p:cBhvr>
                                        <p:cTn id="19" dur="500"/>
                                        <p:tgtEl>
                                          <p:spTgt spid="110"/>
                                        </p:tgtEl>
                                      </p:cBhvr>
                                    </p:animEffect>
                                  </p:childTnLst>
                                </p:cTn>
                              </p:par>
                              <p:par>
                                <p:cTn id="20" presetID="2" presetClass="entr" presetSubtype="8" decel="100000"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117"/>
                                        </p:tgtEl>
                                        <p:attrNameLst>
                                          <p:attrName>style.visibility</p:attrName>
                                        </p:attrNameLst>
                                      </p:cBhvr>
                                      <p:to>
                                        <p:strVal val="visible"/>
                                      </p:to>
                                    </p:set>
                                    <p:anim calcmode="lin" valueType="num">
                                      <p:cBhvr>
                                        <p:cTn id="27" dur="500" fill="hold"/>
                                        <p:tgtEl>
                                          <p:spTgt spid="117"/>
                                        </p:tgtEl>
                                        <p:attrNameLst>
                                          <p:attrName>ppt_w</p:attrName>
                                        </p:attrNameLst>
                                      </p:cBhvr>
                                      <p:tavLst>
                                        <p:tav tm="0">
                                          <p:val>
                                            <p:fltVal val="0"/>
                                          </p:val>
                                        </p:tav>
                                        <p:tav tm="100000">
                                          <p:val>
                                            <p:strVal val="#ppt_w"/>
                                          </p:val>
                                        </p:tav>
                                      </p:tavLst>
                                    </p:anim>
                                    <p:anim calcmode="lin" valueType="num">
                                      <p:cBhvr>
                                        <p:cTn id="28" dur="500" fill="hold"/>
                                        <p:tgtEl>
                                          <p:spTgt spid="117"/>
                                        </p:tgtEl>
                                        <p:attrNameLst>
                                          <p:attrName>ppt_h</p:attrName>
                                        </p:attrNameLst>
                                      </p:cBhvr>
                                      <p:tavLst>
                                        <p:tav tm="0">
                                          <p:val>
                                            <p:fltVal val="0"/>
                                          </p:val>
                                        </p:tav>
                                        <p:tav tm="100000">
                                          <p:val>
                                            <p:strVal val="#ppt_h"/>
                                          </p:val>
                                        </p:tav>
                                      </p:tavLst>
                                    </p:anim>
                                    <p:animEffect transition="in" filter="fade">
                                      <p:cBhvr>
                                        <p:cTn id="29" dur="500"/>
                                        <p:tgtEl>
                                          <p:spTgt spid="117"/>
                                        </p:tgtEl>
                                      </p:cBhvr>
                                    </p:animEffect>
                                  </p:childTnLst>
                                </p:cTn>
                              </p:par>
                              <p:par>
                                <p:cTn id="30" presetID="2" presetClass="entr" presetSubtype="8" decel="100000" fill="hold" grpId="0" nodeType="withEffect">
                                  <p:stCondLst>
                                    <p:cond delay="25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0-#ppt_w/2"/>
                                          </p:val>
                                        </p:tav>
                                        <p:tav tm="100000">
                                          <p:val>
                                            <p:strVal val="#ppt_x"/>
                                          </p:val>
                                        </p:tav>
                                      </p:tavLst>
                                    </p:anim>
                                    <p:anim calcmode="lin" valueType="num">
                                      <p:cBhvr additive="base">
                                        <p:cTn id="33" dur="500" fill="hold"/>
                                        <p:tgtEl>
                                          <p:spTgt spid="14"/>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53" presetClass="entr" presetSubtype="16" fill="hold" nodeType="afterEffect">
                                  <p:stCondLst>
                                    <p:cond delay="0"/>
                                  </p:stCondLst>
                                  <p:childTnLst>
                                    <p:set>
                                      <p:cBhvr>
                                        <p:cTn id="36" dur="1" fill="hold">
                                          <p:stCondLst>
                                            <p:cond delay="0"/>
                                          </p:stCondLst>
                                        </p:cTn>
                                        <p:tgtEl>
                                          <p:spTgt spid="124"/>
                                        </p:tgtEl>
                                        <p:attrNameLst>
                                          <p:attrName>style.visibility</p:attrName>
                                        </p:attrNameLst>
                                      </p:cBhvr>
                                      <p:to>
                                        <p:strVal val="visible"/>
                                      </p:to>
                                    </p:set>
                                    <p:anim calcmode="lin" valueType="num">
                                      <p:cBhvr>
                                        <p:cTn id="37" dur="500" fill="hold"/>
                                        <p:tgtEl>
                                          <p:spTgt spid="124"/>
                                        </p:tgtEl>
                                        <p:attrNameLst>
                                          <p:attrName>ppt_w</p:attrName>
                                        </p:attrNameLst>
                                      </p:cBhvr>
                                      <p:tavLst>
                                        <p:tav tm="0">
                                          <p:val>
                                            <p:fltVal val="0"/>
                                          </p:val>
                                        </p:tav>
                                        <p:tav tm="100000">
                                          <p:val>
                                            <p:strVal val="#ppt_w"/>
                                          </p:val>
                                        </p:tav>
                                      </p:tavLst>
                                    </p:anim>
                                    <p:anim calcmode="lin" valueType="num">
                                      <p:cBhvr>
                                        <p:cTn id="38" dur="500" fill="hold"/>
                                        <p:tgtEl>
                                          <p:spTgt spid="124"/>
                                        </p:tgtEl>
                                        <p:attrNameLst>
                                          <p:attrName>ppt_h</p:attrName>
                                        </p:attrNameLst>
                                      </p:cBhvr>
                                      <p:tavLst>
                                        <p:tav tm="0">
                                          <p:val>
                                            <p:fltVal val="0"/>
                                          </p:val>
                                        </p:tav>
                                        <p:tav tm="100000">
                                          <p:val>
                                            <p:strVal val="#ppt_h"/>
                                          </p:val>
                                        </p:tav>
                                      </p:tavLst>
                                    </p:anim>
                                    <p:animEffect transition="in" filter="fade">
                                      <p:cBhvr>
                                        <p:cTn id="39" dur="500"/>
                                        <p:tgtEl>
                                          <p:spTgt spid="124"/>
                                        </p:tgtEl>
                                      </p:cBhvr>
                                    </p:animEffect>
                                  </p:childTnLst>
                                </p:cTn>
                              </p:par>
                              <p:par>
                                <p:cTn id="40" presetID="2" presetClass="entr" presetSubtype="8" decel="100000" fill="hold" grpId="0" nodeType="withEffect">
                                  <p:stCondLst>
                                    <p:cond delay="25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0-#ppt_w/2"/>
                                          </p:val>
                                        </p:tav>
                                        <p:tav tm="100000">
                                          <p:val>
                                            <p:strVal val="#ppt_x"/>
                                          </p:val>
                                        </p:tav>
                                      </p:tavLst>
                                    </p:anim>
                                    <p:anim calcmode="lin" valueType="num">
                                      <p:cBhvr additive="base">
                                        <p:cTn id="43" dur="500" fill="hold"/>
                                        <p:tgtEl>
                                          <p:spTgt spid="15"/>
                                        </p:tgtEl>
                                        <p:attrNameLst>
                                          <p:attrName>ppt_y</p:attrName>
                                        </p:attrNameLst>
                                      </p:cBhvr>
                                      <p:tavLst>
                                        <p:tav tm="0">
                                          <p:val>
                                            <p:strVal val="#ppt_y"/>
                                          </p:val>
                                        </p:tav>
                                        <p:tav tm="100000">
                                          <p:val>
                                            <p:strVal val="#ppt_y"/>
                                          </p:val>
                                        </p:tav>
                                      </p:tavLst>
                                    </p:anim>
                                  </p:childTnLst>
                                </p:cTn>
                              </p:par>
                            </p:childTnLst>
                          </p:cTn>
                        </p:par>
                        <p:par>
                          <p:cTn id="44" fill="hold">
                            <p:stCondLst>
                              <p:cond delay="3000"/>
                            </p:stCondLst>
                            <p:childTnLst>
                              <p:par>
                                <p:cTn id="45" presetID="53" presetClass="entr" presetSubtype="16" fill="hold" nodeType="afterEffect">
                                  <p:stCondLst>
                                    <p:cond delay="0"/>
                                  </p:stCondLst>
                                  <p:childTnLst>
                                    <p:set>
                                      <p:cBhvr>
                                        <p:cTn id="46" dur="1" fill="hold">
                                          <p:stCondLst>
                                            <p:cond delay="0"/>
                                          </p:stCondLst>
                                        </p:cTn>
                                        <p:tgtEl>
                                          <p:spTgt spid="131"/>
                                        </p:tgtEl>
                                        <p:attrNameLst>
                                          <p:attrName>style.visibility</p:attrName>
                                        </p:attrNameLst>
                                      </p:cBhvr>
                                      <p:to>
                                        <p:strVal val="visible"/>
                                      </p:to>
                                    </p:set>
                                    <p:anim calcmode="lin" valueType="num">
                                      <p:cBhvr>
                                        <p:cTn id="47" dur="500" fill="hold"/>
                                        <p:tgtEl>
                                          <p:spTgt spid="131"/>
                                        </p:tgtEl>
                                        <p:attrNameLst>
                                          <p:attrName>ppt_w</p:attrName>
                                        </p:attrNameLst>
                                      </p:cBhvr>
                                      <p:tavLst>
                                        <p:tav tm="0">
                                          <p:val>
                                            <p:fltVal val="0"/>
                                          </p:val>
                                        </p:tav>
                                        <p:tav tm="100000">
                                          <p:val>
                                            <p:strVal val="#ppt_w"/>
                                          </p:val>
                                        </p:tav>
                                      </p:tavLst>
                                    </p:anim>
                                    <p:anim calcmode="lin" valueType="num">
                                      <p:cBhvr>
                                        <p:cTn id="48" dur="500" fill="hold"/>
                                        <p:tgtEl>
                                          <p:spTgt spid="131"/>
                                        </p:tgtEl>
                                        <p:attrNameLst>
                                          <p:attrName>ppt_h</p:attrName>
                                        </p:attrNameLst>
                                      </p:cBhvr>
                                      <p:tavLst>
                                        <p:tav tm="0">
                                          <p:val>
                                            <p:fltVal val="0"/>
                                          </p:val>
                                        </p:tav>
                                        <p:tav tm="100000">
                                          <p:val>
                                            <p:strVal val="#ppt_h"/>
                                          </p:val>
                                        </p:tav>
                                      </p:tavLst>
                                    </p:anim>
                                    <p:animEffect transition="in" filter="fade">
                                      <p:cBhvr>
                                        <p:cTn id="49" dur="500"/>
                                        <p:tgtEl>
                                          <p:spTgt spid="131"/>
                                        </p:tgtEl>
                                      </p:cBhvr>
                                    </p:animEffect>
                                  </p:childTnLst>
                                </p:cTn>
                              </p:par>
                              <p:par>
                                <p:cTn id="50" presetID="2" presetClass="entr" presetSubtype="8" decel="100000" fill="hold" grpId="0" nodeType="withEffect">
                                  <p:stCondLst>
                                    <p:cond delay="25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0-#ppt_w/2"/>
                                          </p:val>
                                        </p:tav>
                                        <p:tav tm="100000">
                                          <p:val>
                                            <p:strVal val="#ppt_x"/>
                                          </p:val>
                                        </p:tav>
                                      </p:tavLst>
                                    </p:anim>
                                    <p:anim calcmode="lin" valueType="num">
                                      <p:cBhvr additive="base">
                                        <p:cTn id="53" dur="500" fill="hold"/>
                                        <p:tgtEl>
                                          <p:spTgt spid="16"/>
                                        </p:tgtEl>
                                        <p:attrNameLst>
                                          <p:attrName>ppt_y</p:attrName>
                                        </p:attrNameLst>
                                      </p:cBhvr>
                                      <p:tavLst>
                                        <p:tav tm="0">
                                          <p:val>
                                            <p:strVal val="#ppt_y"/>
                                          </p:val>
                                        </p:tav>
                                        <p:tav tm="100000">
                                          <p:val>
                                            <p:strVal val="#ppt_y"/>
                                          </p:val>
                                        </p:tav>
                                      </p:tavLst>
                                    </p:anim>
                                  </p:childTnLst>
                                </p:cTn>
                              </p:par>
                            </p:childTnLst>
                          </p:cTn>
                        </p:par>
                        <p:par>
                          <p:cTn id="54" fill="hold">
                            <p:stCondLst>
                              <p:cond delay="3750"/>
                            </p:stCondLst>
                            <p:childTnLst>
                              <p:par>
                                <p:cTn id="55" presetID="53" presetClass="entr" presetSubtype="16" fill="hold" nodeType="afterEffect">
                                  <p:stCondLst>
                                    <p:cond delay="0"/>
                                  </p:stCondLst>
                                  <p:childTnLst>
                                    <p:set>
                                      <p:cBhvr>
                                        <p:cTn id="56" dur="1" fill="hold">
                                          <p:stCondLst>
                                            <p:cond delay="0"/>
                                          </p:stCondLst>
                                        </p:cTn>
                                        <p:tgtEl>
                                          <p:spTgt spid="138"/>
                                        </p:tgtEl>
                                        <p:attrNameLst>
                                          <p:attrName>style.visibility</p:attrName>
                                        </p:attrNameLst>
                                      </p:cBhvr>
                                      <p:to>
                                        <p:strVal val="visible"/>
                                      </p:to>
                                    </p:set>
                                    <p:anim calcmode="lin" valueType="num">
                                      <p:cBhvr>
                                        <p:cTn id="57" dur="500" fill="hold"/>
                                        <p:tgtEl>
                                          <p:spTgt spid="138"/>
                                        </p:tgtEl>
                                        <p:attrNameLst>
                                          <p:attrName>ppt_w</p:attrName>
                                        </p:attrNameLst>
                                      </p:cBhvr>
                                      <p:tavLst>
                                        <p:tav tm="0">
                                          <p:val>
                                            <p:fltVal val="0"/>
                                          </p:val>
                                        </p:tav>
                                        <p:tav tm="100000">
                                          <p:val>
                                            <p:strVal val="#ppt_w"/>
                                          </p:val>
                                        </p:tav>
                                      </p:tavLst>
                                    </p:anim>
                                    <p:anim calcmode="lin" valueType="num">
                                      <p:cBhvr>
                                        <p:cTn id="58" dur="500" fill="hold"/>
                                        <p:tgtEl>
                                          <p:spTgt spid="138"/>
                                        </p:tgtEl>
                                        <p:attrNameLst>
                                          <p:attrName>ppt_h</p:attrName>
                                        </p:attrNameLst>
                                      </p:cBhvr>
                                      <p:tavLst>
                                        <p:tav tm="0">
                                          <p:val>
                                            <p:fltVal val="0"/>
                                          </p:val>
                                        </p:tav>
                                        <p:tav tm="100000">
                                          <p:val>
                                            <p:strVal val="#ppt_h"/>
                                          </p:val>
                                        </p:tav>
                                      </p:tavLst>
                                    </p:anim>
                                    <p:animEffect transition="in" filter="fade">
                                      <p:cBhvr>
                                        <p:cTn id="59" dur="500"/>
                                        <p:tgtEl>
                                          <p:spTgt spid="138"/>
                                        </p:tgtEl>
                                      </p:cBhvr>
                                    </p:animEffect>
                                  </p:childTnLst>
                                </p:cTn>
                              </p:par>
                              <p:par>
                                <p:cTn id="60" presetID="2" presetClass="entr" presetSubtype="8" decel="100000" fill="hold" grpId="0" nodeType="withEffect">
                                  <p:stCondLst>
                                    <p:cond delay="25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500" fill="hold"/>
                                        <p:tgtEl>
                                          <p:spTgt spid="17"/>
                                        </p:tgtEl>
                                        <p:attrNameLst>
                                          <p:attrName>ppt_x</p:attrName>
                                        </p:attrNameLst>
                                      </p:cBhvr>
                                      <p:tavLst>
                                        <p:tav tm="0">
                                          <p:val>
                                            <p:strVal val="0-#ppt_w/2"/>
                                          </p:val>
                                        </p:tav>
                                        <p:tav tm="100000">
                                          <p:val>
                                            <p:strVal val="#ppt_x"/>
                                          </p:val>
                                        </p:tav>
                                      </p:tavLst>
                                    </p:anim>
                                    <p:anim calcmode="lin" valueType="num">
                                      <p:cBhvr additive="base">
                                        <p:cTn id="63" dur="500" fill="hold"/>
                                        <p:tgtEl>
                                          <p:spTgt spid="17"/>
                                        </p:tgtEl>
                                        <p:attrNameLst>
                                          <p:attrName>ppt_y</p:attrName>
                                        </p:attrNameLst>
                                      </p:cBhvr>
                                      <p:tavLst>
                                        <p:tav tm="0">
                                          <p:val>
                                            <p:strVal val="#ppt_y"/>
                                          </p:val>
                                        </p:tav>
                                        <p:tav tm="100000">
                                          <p:val>
                                            <p:strVal val="#ppt_y"/>
                                          </p:val>
                                        </p:tav>
                                      </p:tavLst>
                                    </p:anim>
                                  </p:childTnLst>
                                </p:cTn>
                              </p:par>
                            </p:childTnLst>
                          </p:cTn>
                        </p:par>
                        <p:par>
                          <p:cTn id="64" fill="hold">
                            <p:stCondLst>
                              <p:cond delay="4500"/>
                            </p:stCondLst>
                            <p:childTnLst>
                              <p:par>
                                <p:cTn id="65" presetID="53" presetClass="entr" presetSubtype="16" fill="hold" nodeType="afterEffect">
                                  <p:stCondLst>
                                    <p:cond delay="0"/>
                                  </p:stCondLst>
                                  <p:childTnLst>
                                    <p:set>
                                      <p:cBhvr>
                                        <p:cTn id="66" dur="1" fill="hold">
                                          <p:stCondLst>
                                            <p:cond delay="0"/>
                                          </p:stCondLst>
                                        </p:cTn>
                                        <p:tgtEl>
                                          <p:spTgt spid="61"/>
                                        </p:tgtEl>
                                        <p:attrNameLst>
                                          <p:attrName>style.visibility</p:attrName>
                                        </p:attrNameLst>
                                      </p:cBhvr>
                                      <p:to>
                                        <p:strVal val="visible"/>
                                      </p:to>
                                    </p:set>
                                    <p:anim calcmode="lin" valueType="num">
                                      <p:cBhvr>
                                        <p:cTn id="67" dur="500" fill="hold"/>
                                        <p:tgtEl>
                                          <p:spTgt spid="61"/>
                                        </p:tgtEl>
                                        <p:attrNameLst>
                                          <p:attrName>ppt_w</p:attrName>
                                        </p:attrNameLst>
                                      </p:cBhvr>
                                      <p:tavLst>
                                        <p:tav tm="0">
                                          <p:val>
                                            <p:fltVal val="0"/>
                                          </p:val>
                                        </p:tav>
                                        <p:tav tm="100000">
                                          <p:val>
                                            <p:strVal val="#ppt_w"/>
                                          </p:val>
                                        </p:tav>
                                      </p:tavLst>
                                    </p:anim>
                                    <p:anim calcmode="lin" valueType="num">
                                      <p:cBhvr>
                                        <p:cTn id="68" dur="500" fill="hold"/>
                                        <p:tgtEl>
                                          <p:spTgt spid="61"/>
                                        </p:tgtEl>
                                        <p:attrNameLst>
                                          <p:attrName>ppt_h</p:attrName>
                                        </p:attrNameLst>
                                      </p:cBhvr>
                                      <p:tavLst>
                                        <p:tav tm="0">
                                          <p:val>
                                            <p:fltVal val="0"/>
                                          </p:val>
                                        </p:tav>
                                        <p:tav tm="100000">
                                          <p:val>
                                            <p:strVal val="#ppt_h"/>
                                          </p:val>
                                        </p:tav>
                                      </p:tavLst>
                                    </p:anim>
                                    <p:animEffect transition="in" filter="fade">
                                      <p:cBhvr>
                                        <p:cTn id="69" dur="500"/>
                                        <p:tgtEl>
                                          <p:spTgt spid="61"/>
                                        </p:tgtEl>
                                      </p:cBhvr>
                                    </p:animEffect>
                                  </p:childTnLst>
                                </p:cTn>
                              </p:par>
                              <p:par>
                                <p:cTn id="70" presetID="2" presetClass="entr" presetSubtype="8" decel="100000" fill="hold" grpId="0" nodeType="withEffect">
                                  <p:stCondLst>
                                    <p:cond delay="250"/>
                                  </p:stCondLst>
                                  <p:childTnLst>
                                    <p:set>
                                      <p:cBhvr>
                                        <p:cTn id="71" dur="1" fill="hold">
                                          <p:stCondLst>
                                            <p:cond delay="0"/>
                                          </p:stCondLst>
                                        </p:cTn>
                                        <p:tgtEl>
                                          <p:spTgt spid="60"/>
                                        </p:tgtEl>
                                        <p:attrNameLst>
                                          <p:attrName>style.visibility</p:attrName>
                                        </p:attrNameLst>
                                      </p:cBhvr>
                                      <p:to>
                                        <p:strVal val="visible"/>
                                      </p:to>
                                    </p:set>
                                    <p:anim calcmode="lin" valueType="num">
                                      <p:cBhvr additive="base">
                                        <p:cTn id="72" dur="500" fill="hold"/>
                                        <p:tgtEl>
                                          <p:spTgt spid="60"/>
                                        </p:tgtEl>
                                        <p:attrNameLst>
                                          <p:attrName>ppt_x</p:attrName>
                                        </p:attrNameLst>
                                      </p:cBhvr>
                                      <p:tavLst>
                                        <p:tav tm="0">
                                          <p:val>
                                            <p:strVal val="0-#ppt_w/2"/>
                                          </p:val>
                                        </p:tav>
                                        <p:tav tm="100000">
                                          <p:val>
                                            <p:strVal val="#ppt_x"/>
                                          </p:val>
                                        </p:tav>
                                      </p:tavLst>
                                    </p:anim>
                                    <p:anim calcmode="lin" valueType="num">
                                      <p:cBhvr additive="base">
                                        <p:cTn id="73"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6" grpId="0" animBg="1"/>
      <p:bldP spid="17" grpId="0" animBg="1"/>
      <p:bldP spid="6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2" y="2620904"/>
            <a:ext cx="12434711" cy="1002839"/>
          </a:xfrm>
          <a:prstGeom prst="rect">
            <a:avLst/>
          </a:prstGeom>
          <a:noFill/>
        </p:spPr>
        <p:txBody>
          <a:bodyPr wrap="square" rtlCol="0">
            <a:spAutoFit/>
          </a:bodyPr>
          <a:lstStyle/>
          <a:p>
            <a:pPr algn="ctr">
              <a:lnSpc>
                <a:spcPts val="7071"/>
              </a:lnSpc>
            </a:pPr>
            <a:r>
              <a:rPr lang="en-US" sz="7343" b="1" dirty="0">
                <a:solidFill>
                  <a:srgbClr val="F89E15"/>
                </a:solidFill>
                <a:latin typeface="Comfortaa"/>
                <a:cs typeface="Comfortaa"/>
              </a:rPr>
              <a:t>Thank You!</a:t>
            </a:r>
          </a:p>
        </p:txBody>
      </p:sp>
      <p:sp>
        <p:nvSpPr>
          <p:cNvPr id="4" name="TextBox 3"/>
          <p:cNvSpPr txBox="1"/>
          <p:nvPr/>
        </p:nvSpPr>
        <p:spPr>
          <a:xfrm>
            <a:off x="882" y="3719113"/>
            <a:ext cx="12434710" cy="922560"/>
          </a:xfrm>
          <a:prstGeom prst="rect">
            <a:avLst/>
          </a:prstGeom>
          <a:noFill/>
        </p:spPr>
        <p:txBody>
          <a:bodyPr wrap="square" rtlCol="0">
            <a:spAutoFit/>
          </a:bodyPr>
          <a:lstStyle/>
          <a:p>
            <a:pPr algn="ctr">
              <a:lnSpc>
                <a:spcPts val="7071"/>
              </a:lnSpc>
            </a:pPr>
            <a:r>
              <a:rPr lang="en-US" sz="4352" b="1">
                <a:solidFill>
                  <a:srgbClr val="189AD1"/>
                </a:solidFill>
                <a:latin typeface="Comfortaa"/>
                <a:cs typeface="Comfortaa"/>
              </a:rPr>
              <a:t>www.Microsoft.com/containers</a:t>
            </a:r>
            <a:endParaRPr lang="en-US" sz="4352" b="1" dirty="0">
              <a:solidFill>
                <a:srgbClr val="189AD1"/>
              </a:solidFill>
              <a:latin typeface="Comfortaa"/>
              <a:cs typeface="Comfortaa"/>
            </a:endParaRPr>
          </a:p>
        </p:txBody>
      </p:sp>
      <p:sp>
        <p:nvSpPr>
          <p:cNvPr id="5" name="TextBox 4"/>
          <p:cNvSpPr txBox="1"/>
          <p:nvPr/>
        </p:nvSpPr>
        <p:spPr>
          <a:xfrm>
            <a:off x="891675" y="4667764"/>
            <a:ext cx="2799625" cy="1398332"/>
          </a:xfrm>
          <a:prstGeom prst="rect">
            <a:avLst/>
          </a:prstGeom>
          <a:noFill/>
        </p:spPr>
        <p:txBody>
          <a:bodyPr wrap="square" rtlCol="0">
            <a:spAutoFit/>
          </a:bodyPr>
          <a:lstStyle/>
          <a:p>
            <a:pPr>
              <a:lnSpc>
                <a:spcPct val="130000"/>
              </a:lnSpc>
            </a:pPr>
            <a:r>
              <a:rPr lang="en-US" sz="3264" b="1" dirty="0">
                <a:solidFill>
                  <a:schemeClr val="bg1"/>
                </a:solidFill>
                <a:latin typeface="Comfortaa"/>
                <a:cs typeface="Comfortaa"/>
              </a:rPr>
              <a:t>@</a:t>
            </a:r>
            <a:r>
              <a:rPr lang="en-US" sz="3264" b="1" dirty="0" err="1">
                <a:solidFill>
                  <a:schemeClr val="bg1"/>
                </a:solidFill>
                <a:latin typeface="Comfortaa"/>
                <a:cs typeface="Comfortaa"/>
              </a:rPr>
              <a:t>docker</a:t>
            </a:r>
            <a:endParaRPr lang="en-US" sz="3264" b="1" dirty="0">
              <a:solidFill>
                <a:schemeClr val="bg1"/>
              </a:solidFill>
              <a:latin typeface="Comfortaa"/>
              <a:cs typeface="Comfortaa"/>
            </a:endParaRPr>
          </a:p>
          <a:p>
            <a:pPr>
              <a:lnSpc>
                <a:spcPct val="130000"/>
              </a:lnSpc>
            </a:pPr>
            <a:r>
              <a:rPr lang="en-US" sz="3264" b="1" dirty="0">
                <a:solidFill>
                  <a:schemeClr val="bg1"/>
                </a:solidFill>
                <a:latin typeface="Comfortaa"/>
                <a:cs typeface="Comfortaa"/>
              </a:rPr>
              <a:t>#</a:t>
            </a:r>
            <a:r>
              <a:rPr lang="en-US" sz="3264" b="1" dirty="0" err="1">
                <a:solidFill>
                  <a:schemeClr val="bg1"/>
                </a:solidFill>
                <a:latin typeface="Comfortaa"/>
                <a:cs typeface="Comfortaa"/>
              </a:rPr>
              <a:t>dockercon</a:t>
            </a:r>
            <a:endParaRPr lang="en-US" sz="3264" b="1" dirty="0">
              <a:solidFill>
                <a:schemeClr val="bg1"/>
              </a:solidFill>
              <a:latin typeface="Comfortaa"/>
              <a:cs typeface="Comfortaa"/>
            </a:endParaRPr>
          </a:p>
        </p:txBody>
      </p:sp>
      <p:pic>
        <p:nvPicPr>
          <p:cNvPr id="6" name="Picture 5">
            <a:extLst>
              <a:ext uri="{FF2B5EF4-FFF2-40B4-BE49-F238E27FC236}">
                <a16:creationId xmlns:a16="http://schemas.microsoft.com/office/drawing/2014/main" id="{E97EF963-6D8A-4F5D-A72E-EFBC37A0EB7E}"/>
              </a:ext>
            </a:extLst>
          </p:cNvPr>
          <p:cNvPicPr>
            <a:picLocks noChangeAspect="1"/>
          </p:cNvPicPr>
          <p:nvPr/>
        </p:nvPicPr>
        <p:blipFill rotWithShape="1">
          <a:blip r:embed="rId2"/>
          <a:srcRect l="31293" t="36232" r="31719" b="39420"/>
          <a:stretch/>
        </p:blipFill>
        <p:spPr>
          <a:xfrm>
            <a:off x="4604193" y="444684"/>
            <a:ext cx="3269259" cy="1210531"/>
          </a:xfrm>
          <a:prstGeom prst="rect">
            <a:avLst/>
          </a:prstGeom>
        </p:spPr>
      </p:pic>
    </p:spTree>
    <p:extLst>
      <p:ext uri="{BB962C8B-B14F-4D97-AF65-F5344CB8AC3E}">
        <p14:creationId xmlns:p14="http://schemas.microsoft.com/office/powerpoint/2010/main" val="1623694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303338"/>
            <a:ext cx="12433300" cy="749300"/>
          </a:xfrm>
        </p:spPr>
        <p:txBody>
          <a:bodyPr/>
          <a:lstStyle/>
          <a:p>
            <a:pPr algn="ctr"/>
            <a:r>
              <a:rPr lang="en-US" sz="4000" dirty="0">
                <a:gradFill>
                  <a:gsLst>
                    <a:gs pos="3804">
                      <a:schemeClr val="bg1"/>
                    </a:gs>
                    <a:gs pos="12500">
                      <a:schemeClr val="bg1"/>
                    </a:gs>
                  </a:gsLst>
                  <a:lin ang="5400000" scaled="1"/>
                </a:gradFill>
                <a:cs typeface="Segoe UI Semilight" panose="020B0402040204020203" pitchFamily="34" charset="0"/>
              </a:rPr>
              <a:t>The cloud has changed expectations</a:t>
            </a:r>
          </a:p>
        </p:txBody>
      </p:sp>
      <p:sp>
        <p:nvSpPr>
          <p:cNvPr id="3" name="Rectangle 2"/>
          <p:cNvSpPr/>
          <p:nvPr/>
        </p:nvSpPr>
        <p:spPr>
          <a:xfrm>
            <a:off x="5532534" y="7307217"/>
            <a:ext cx="6215769" cy="941711"/>
          </a:xfrm>
          <a:prstGeom prst="rect">
            <a:avLst/>
          </a:prstGeom>
        </p:spPr>
        <p:txBody>
          <a:bodyPr>
            <a:spAutoFit/>
          </a:bodyPr>
          <a:lstStyle/>
          <a:p>
            <a:pPr defTabSz="932597"/>
            <a:r>
              <a:rPr lang="en-US" dirty="0">
                <a:solidFill>
                  <a:srgbClr val="FFFFFF"/>
                </a:solidFill>
                <a:latin typeface="Segoe UI"/>
              </a:rPr>
              <a:t>http://www.gettyimages.com/detail/photo/cloud-computing-and-communications-technology-royalty-free-image/145671614</a:t>
            </a:r>
          </a:p>
        </p:txBody>
      </p:sp>
      <p:sp>
        <p:nvSpPr>
          <p:cNvPr id="6" name="Subtitle 2"/>
          <p:cNvSpPr txBox="1">
            <a:spLocks/>
          </p:cNvSpPr>
          <p:nvPr/>
        </p:nvSpPr>
        <p:spPr>
          <a:xfrm>
            <a:off x="1747321" y="4499848"/>
            <a:ext cx="1926098" cy="128732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563">
              <a:buNone/>
            </a:pPr>
            <a:r>
              <a:rPr lang="en-US" sz="2800" dirty="0">
                <a:gradFill>
                  <a:gsLst>
                    <a:gs pos="3804">
                      <a:schemeClr val="bg1"/>
                    </a:gs>
                    <a:gs pos="12500">
                      <a:schemeClr val="bg1"/>
                    </a:gs>
                  </a:gsLst>
                  <a:lin ang="5400000" scaled="1"/>
                </a:gradFill>
                <a:latin typeface="+mn-lt"/>
              </a:rPr>
              <a:t>Availability</a:t>
            </a:r>
          </a:p>
          <a:p>
            <a:pPr marL="0" indent="0" algn="ctr" defTabSz="932563">
              <a:buNone/>
            </a:pPr>
            <a:r>
              <a:rPr lang="en-US" sz="1600" dirty="0">
                <a:gradFill>
                  <a:gsLst>
                    <a:gs pos="3804">
                      <a:schemeClr val="bg1"/>
                    </a:gs>
                    <a:gs pos="12500">
                      <a:schemeClr val="bg1"/>
                    </a:gs>
                  </a:gsLst>
                  <a:lin ang="5400000" scaled="1"/>
                </a:gradFill>
                <a:latin typeface="+mn-lt"/>
              </a:rPr>
              <a:t>100% uptime</a:t>
            </a:r>
          </a:p>
        </p:txBody>
      </p:sp>
      <p:sp>
        <p:nvSpPr>
          <p:cNvPr id="7" name="Subtitle 2"/>
          <p:cNvSpPr txBox="1">
            <a:spLocks/>
          </p:cNvSpPr>
          <p:nvPr/>
        </p:nvSpPr>
        <p:spPr>
          <a:xfrm>
            <a:off x="5192694" y="4499848"/>
            <a:ext cx="2051087" cy="200833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563">
              <a:buNone/>
            </a:pPr>
            <a:r>
              <a:rPr lang="en-US" sz="2800" dirty="0">
                <a:gradFill>
                  <a:gsLst>
                    <a:gs pos="3804">
                      <a:schemeClr val="bg1"/>
                    </a:gs>
                    <a:gs pos="12500">
                      <a:schemeClr val="bg1"/>
                    </a:gs>
                  </a:gsLst>
                  <a:lin ang="5400000" scaled="1"/>
                </a:gradFill>
                <a:latin typeface="+mn-lt"/>
              </a:rPr>
              <a:t>Hyper-scale</a:t>
            </a:r>
          </a:p>
          <a:p>
            <a:pPr marL="0" indent="0" algn="ctr" defTabSz="932563">
              <a:buNone/>
            </a:pPr>
            <a:r>
              <a:rPr lang="en-US" sz="1600" dirty="0">
                <a:gradFill>
                  <a:gsLst>
                    <a:gs pos="3804">
                      <a:schemeClr val="bg1"/>
                    </a:gs>
                    <a:gs pos="12500">
                      <a:schemeClr val="bg1"/>
                    </a:gs>
                  </a:gsLst>
                  <a:lin ang="5400000" scaled="1"/>
                </a:gradFill>
                <a:latin typeface="+mn-lt"/>
              </a:rPr>
              <a:t>From startup to enterprise</a:t>
            </a:r>
          </a:p>
        </p:txBody>
      </p:sp>
      <p:sp>
        <p:nvSpPr>
          <p:cNvPr id="8" name="Subtitle 2"/>
          <p:cNvSpPr txBox="1">
            <a:spLocks/>
          </p:cNvSpPr>
          <p:nvPr/>
        </p:nvSpPr>
        <p:spPr>
          <a:xfrm>
            <a:off x="8874790" y="4499848"/>
            <a:ext cx="1714580" cy="1467374"/>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563">
              <a:buNone/>
            </a:pPr>
            <a:r>
              <a:rPr lang="en-US" sz="2800" dirty="0">
                <a:gradFill>
                  <a:gsLst>
                    <a:gs pos="3804">
                      <a:schemeClr val="bg1"/>
                    </a:gs>
                    <a:gs pos="12500">
                      <a:schemeClr val="bg1"/>
                    </a:gs>
                  </a:gsLst>
                  <a:lin ang="5400000" scaled="1"/>
                </a:gradFill>
                <a:latin typeface="+mn-lt"/>
              </a:rPr>
              <a:t>Agility</a:t>
            </a:r>
          </a:p>
          <a:p>
            <a:pPr marL="0" indent="0" algn="ctr" defTabSz="932563">
              <a:buNone/>
            </a:pPr>
            <a:r>
              <a:rPr lang="en-US" sz="1600" dirty="0">
                <a:gradFill>
                  <a:gsLst>
                    <a:gs pos="3804">
                      <a:schemeClr val="bg1"/>
                    </a:gs>
                    <a:gs pos="12500">
                      <a:schemeClr val="bg1"/>
                    </a:gs>
                  </a:gsLst>
                  <a:lin ang="5400000" scaled="1"/>
                </a:gradFill>
                <a:latin typeface="+mn-lt"/>
              </a:rPr>
              <a:t>Deliver just in time speed</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3102" y="3365071"/>
            <a:ext cx="697955" cy="69795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2247" y="3374397"/>
            <a:ext cx="697955" cy="697955"/>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0044" y="3393049"/>
            <a:ext cx="697955" cy="697955"/>
          </a:xfrm>
          <a:prstGeom prst="rect">
            <a:avLst/>
          </a:prstGeom>
        </p:spPr>
      </p:pic>
    </p:spTree>
    <p:extLst>
      <p:ext uri="{BB962C8B-B14F-4D97-AF65-F5344CB8AC3E}">
        <p14:creationId xmlns:p14="http://schemas.microsoft.com/office/powerpoint/2010/main" val="177016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451"/>
        <p:cNvGrpSpPr/>
        <p:nvPr/>
      </p:nvGrpSpPr>
      <p:grpSpPr>
        <a:xfrm>
          <a:off x="0" y="0"/>
          <a:ext cx="0" cy="0"/>
          <a:chOff x="0" y="0"/>
          <a:chExt cx="0" cy="0"/>
        </a:xfrm>
      </p:grpSpPr>
      <p:grpSp>
        <p:nvGrpSpPr>
          <p:cNvPr id="2" name="Group 1"/>
          <p:cNvGrpSpPr/>
          <p:nvPr/>
        </p:nvGrpSpPr>
        <p:grpSpPr>
          <a:xfrm>
            <a:off x="8787690" y="1939538"/>
            <a:ext cx="3176728" cy="3931776"/>
            <a:chOff x="416528" y="1892537"/>
            <a:chExt cx="3114722" cy="3855032"/>
          </a:xfrm>
        </p:grpSpPr>
        <p:sp>
          <p:nvSpPr>
            <p:cNvPr id="45" name="Shape 460"/>
            <p:cNvSpPr/>
            <p:nvPr/>
          </p:nvSpPr>
          <p:spPr>
            <a:xfrm>
              <a:off x="802010" y="1892537"/>
              <a:ext cx="2343758" cy="539223"/>
            </a:xfrm>
            <a:prstGeom prst="rect">
              <a:avLst/>
            </a:prstGeom>
            <a:noFill/>
            <a:ln>
              <a:noFill/>
            </a:ln>
          </p:spPr>
          <p:txBody>
            <a:bodyPr lIns="124309" tIns="62137" rIns="124309" bIns="62137" anchor="t" anchorCtr="0">
              <a:noAutofit/>
            </a:bodyPr>
            <a:lstStyle/>
            <a:p>
              <a:pPr algn="ctr" defTabSz="914224">
                <a:buClr>
                  <a:srgbClr val="FFFFFF"/>
                </a:buClr>
                <a:buSzPct val="25000"/>
                <a:defRPr/>
              </a:pPr>
              <a:r>
                <a:rPr lang="en" sz="3200" b="1" kern="0" dirty="0">
                  <a:gradFill>
                    <a:gsLst>
                      <a:gs pos="3804">
                        <a:schemeClr val="bg1"/>
                      </a:gs>
                      <a:gs pos="12500">
                        <a:schemeClr val="bg1"/>
                      </a:gs>
                    </a:gsLst>
                    <a:lin ang="5400000" scaled="1"/>
                  </a:gradFill>
                  <a:latin typeface="Segoe UI Light"/>
                  <a:ea typeface="Arial"/>
                  <a:cs typeface="Arial"/>
                  <a:sym typeface="Arial"/>
                </a:rPr>
                <a:t>Agility</a:t>
              </a:r>
            </a:p>
          </p:txBody>
        </p:sp>
        <p:sp>
          <p:nvSpPr>
            <p:cNvPr id="46" name="Shape 488"/>
            <p:cNvSpPr txBox="1"/>
            <p:nvPr/>
          </p:nvSpPr>
          <p:spPr>
            <a:xfrm>
              <a:off x="417805" y="2785439"/>
              <a:ext cx="3112168" cy="1271961"/>
            </a:xfrm>
            <a:prstGeom prst="rect">
              <a:avLst/>
            </a:prstGeom>
            <a:noFill/>
            <a:ln>
              <a:noFill/>
            </a:ln>
          </p:spPr>
          <p:txBody>
            <a:bodyPr lIns="124309" tIns="62137" rIns="124309" bIns="62137" anchor="t" anchorCtr="0">
              <a:noAutofit/>
            </a:bodyPr>
            <a:lstStyle/>
            <a:p>
              <a:pPr algn="ctr" defTabSz="914224">
                <a:buSzPct val="25000"/>
                <a:defRPr/>
              </a:pPr>
              <a:r>
                <a:rPr lang="en" sz="5400" b="1" kern="0" dirty="0">
                  <a:gradFill>
                    <a:gsLst>
                      <a:gs pos="3804">
                        <a:schemeClr val="bg1"/>
                      </a:gs>
                      <a:gs pos="12500">
                        <a:schemeClr val="bg1"/>
                      </a:gs>
                    </a:gsLst>
                    <a:lin ang="5400000" scaled="1"/>
                  </a:gradFill>
                  <a:latin typeface="Segoe UI Light"/>
                  <a:ea typeface="Segoe UI Symbol" charset="0"/>
                  <a:cs typeface="Segoe UI Symbol" charset="0"/>
                  <a:sym typeface="Arial"/>
                </a:rPr>
                <a:t>13X </a:t>
              </a:r>
            </a:p>
            <a:p>
              <a:pPr algn="ctr" defTabSz="914224">
                <a:buSzPct val="25000"/>
                <a:defRPr/>
              </a:pPr>
              <a:r>
                <a:rPr lang="en" sz="1600" kern="0" dirty="0">
                  <a:gradFill>
                    <a:gsLst>
                      <a:gs pos="3804">
                        <a:schemeClr val="bg1"/>
                      </a:gs>
                      <a:gs pos="12500">
                        <a:schemeClr val="bg1"/>
                      </a:gs>
                    </a:gsLst>
                    <a:lin ang="5400000" scaled="1"/>
                  </a:gradFill>
                  <a:ea typeface="Segoe UI Symbol" charset="0"/>
                  <a:cs typeface="Segoe UI Symbol" charset="0"/>
                  <a:sym typeface="Arial"/>
                </a:rPr>
                <a:t>More software releases</a:t>
              </a:r>
            </a:p>
          </p:txBody>
        </p:sp>
        <p:sp>
          <p:nvSpPr>
            <p:cNvPr id="47" name="Shape 495"/>
            <p:cNvSpPr txBox="1"/>
            <p:nvPr/>
          </p:nvSpPr>
          <p:spPr>
            <a:xfrm>
              <a:off x="416528" y="4229422"/>
              <a:ext cx="3114722" cy="1518147"/>
            </a:xfrm>
            <a:prstGeom prst="rect">
              <a:avLst/>
            </a:prstGeom>
            <a:noFill/>
            <a:ln>
              <a:noFill/>
            </a:ln>
          </p:spPr>
          <p:txBody>
            <a:bodyPr lIns="124309" tIns="62137" rIns="124309" bIns="62137" anchor="t" anchorCtr="0">
              <a:noAutofit/>
            </a:bodyPr>
            <a:lstStyle/>
            <a:p>
              <a:pPr algn="ctr" defTabSz="914224">
                <a:buSzPct val="25000"/>
                <a:defRPr/>
              </a:pPr>
              <a:r>
                <a:rPr lang="en" sz="5400" b="1" kern="0" dirty="0">
                  <a:gradFill>
                    <a:gsLst>
                      <a:gs pos="3804">
                        <a:schemeClr val="bg1"/>
                      </a:gs>
                      <a:gs pos="12500">
                        <a:schemeClr val="bg1"/>
                      </a:gs>
                    </a:gsLst>
                    <a:lin ang="5400000" scaled="1"/>
                  </a:gradFill>
                  <a:latin typeface="Segoe UI Light"/>
                  <a:ea typeface="Segoe UI Symbol" charset="0"/>
                  <a:cs typeface="Segoe UI Symbol" charset="0"/>
                  <a:sym typeface="Arial"/>
                </a:rPr>
                <a:t>65% </a:t>
              </a:r>
            </a:p>
            <a:p>
              <a:pPr algn="ctr" defTabSz="914224">
                <a:buSzPct val="25000"/>
                <a:defRPr/>
              </a:pPr>
              <a:r>
                <a:rPr lang="en" sz="1600" kern="0" dirty="0">
                  <a:gradFill>
                    <a:gsLst>
                      <a:gs pos="3804">
                        <a:schemeClr val="bg1"/>
                      </a:gs>
                      <a:gs pos="12500">
                        <a:schemeClr val="bg1"/>
                      </a:gs>
                    </a:gsLst>
                    <a:lin ang="5400000" scaled="1"/>
                  </a:gradFill>
                  <a:ea typeface="Segoe UI Symbol" charset="0"/>
                  <a:cs typeface="Segoe UI Symbol" charset="0"/>
                  <a:sym typeface="Arial"/>
                </a:rPr>
                <a:t>Reduction in developer onboarding time</a:t>
              </a:r>
            </a:p>
          </p:txBody>
        </p:sp>
      </p:grpSp>
      <p:grpSp>
        <p:nvGrpSpPr>
          <p:cNvPr id="3" name="Group 2"/>
          <p:cNvGrpSpPr/>
          <p:nvPr/>
        </p:nvGrpSpPr>
        <p:grpSpPr>
          <a:xfrm>
            <a:off x="4603189" y="1939538"/>
            <a:ext cx="3230096" cy="4035331"/>
            <a:chOff x="4512476" y="1892537"/>
            <a:chExt cx="3167048" cy="3956566"/>
          </a:xfrm>
        </p:grpSpPr>
        <p:sp>
          <p:nvSpPr>
            <p:cNvPr id="48" name="Shape 461"/>
            <p:cNvSpPr/>
            <p:nvPr/>
          </p:nvSpPr>
          <p:spPr>
            <a:xfrm>
              <a:off x="4923712" y="1892537"/>
              <a:ext cx="2344576" cy="539223"/>
            </a:xfrm>
            <a:prstGeom prst="rect">
              <a:avLst/>
            </a:prstGeom>
            <a:noFill/>
            <a:ln>
              <a:noFill/>
            </a:ln>
          </p:spPr>
          <p:txBody>
            <a:bodyPr lIns="124309" tIns="62137" rIns="124309" bIns="62137" anchor="t" anchorCtr="0">
              <a:noAutofit/>
            </a:bodyPr>
            <a:lstStyle/>
            <a:p>
              <a:pPr algn="ctr" defTabSz="914224">
                <a:buClr>
                  <a:srgbClr val="FFFFFF"/>
                </a:buClr>
                <a:buSzPct val="25000"/>
                <a:defRPr/>
              </a:pPr>
              <a:r>
                <a:rPr lang="en" sz="3200" b="1" kern="0" dirty="0">
                  <a:gradFill>
                    <a:gsLst>
                      <a:gs pos="3804">
                        <a:schemeClr val="bg1"/>
                      </a:gs>
                      <a:gs pos="12500">
                        <a:schemeClr val="bg1"/>
                      </a:gs>
                    </a:gsLst>
                    <a:lin ang="5400000" scaled="1"/>
                  </a:gradFill>
                  <a:latin typeface="Segoe UI Light"/>
                  <a:ea typeface="Arial"/>
                  <a:cs typeface="Arial"/>
                  <a:sym typeface="Arial"/>
                </a:rPr>
                <a:t>Hyper-scale</a:t>
              </a:r>
            </a:p>
          </p:txBody>
        </p:sp>
        <p:sp>
          <p:nvSpPr>
            <p:cNvPr id="49" name="Shape 493"/>
            <p:cNvSpPr txBox="1"/>
            <p:nvPr/>
          </p:nvSpPr>
          <p:spPr>
            <a:xfrm>
              <a:off x="4512476" y="4577142"/>
              <a:ext cx="3167048" cy="1271961"/>
            </a:xfrm>
            <a:prstGeom prst="rect">
              <a:avLst/>
            </a:prstGeom>
            <a:noFill/>
            <a:ln>
              <a:noFill/>
            </a:ln>
          </p:spPr>
          <p:txBody>
            <a:bodyPr lIns="124309" tIns="62137" rIns="124309" bIns="62137" anchor="t" anchorCtr="0">
              <a:noAutofit/>
            </a:bodyPr>
            <a:lstStyle/>
            <a:p>
              <a:pPr algn="ctr" defTabSz="914224">
                <a:buSzPct val="25000"/>
                <a:defRPr/>
              </a:pPr>
              <a:r>
                <a:rPr lang="en" sz="3200" b="1" kern="0" dirty="0">
                  <a:gradFill>
                    <a:gsLst>
                      <a:gs pos="3804">
                        <a:schemeClr val="bg1"/>
                      </a:gs>
                      <a:gs pos="12500">
                        <a:schemeClr val="bg1"/>
                      </a:gs>
                    </a:gsLst>
                    <a:lin ang="5400000" scaled="1"/>
                  </a:gradFill>
                  <a:latin typeface="Segoe UI Light"/>
                  <a:ea typeface="Segoe UI Symbol" charset="0"/>
                  <a:cs typeface="Segoe UI Symbol" charset="0"/>
                  <a:sym typeface="Arial"/>
                </a:rPr>
                <a:t>Eliminate</a:t>
              </a:r>
            </a:p>
            <a:p>
              <a:pPr algn="ctr" defTabSz="914224">
                <a:buSzPct val="25000"/>
                <a:defRPr/>
              </a:pPr>
              <a:r>
                <a:rPr lang="en" sz="1600" kern="0" dirty="0">
                  <a:gradFill>
                    <a:gsLst>
                      <a:gs pos="3804">
                        <a:schemeClr val="bg1"/>
                      </a:gs>
                      <a:gs pos="12500">
                        <a:schemeClr val="bg1"/>
                      </a:gs>
                    </a:gsLst>
                    <a:lin ang="5400000" scaled="1"/>
                  </a:gradFill>
                  <a:ea typeface="Segoe UI Symbol" charset="0"/>
                  <a:cs typeface="Segoe UI Symbol" charset="0"/>
                  <a:sym typeface="Arial"/>
                </a:rPr>
                <a:t>“</a:t>
              </a:r>
              <a:r>
                <a:rPr lang="en-US" sz="1600" kern="0" dirty="0">
                  <a:gradFill>
                    <a:gsLst>
                      <a:gs pos="3804">
                        <a:schemeClr val="bg1"/>
                      </a:gs>
                      <a:gs pos="12500">
                        <a:schemeClr val="bg1"/>
                      </a:gs>
                    </a:gsLst>
                    <a:lin ang="5400000" scaled="1"/>
                  </a:gradFill>
                  <a:ea typeface="Segoe UI Symbol" charset="0"/>
                  <a:cs typeface="Segoe UI Symbol" charset="0"/>
                  <a:sym typeface="Arial"/>
                </a:rPr>
                <a:t>W</a:t>
              </a:r>
              <a:r>
                <a:rPr lang="en" sz="1600" kern="0" dirty="0">
                  <a:gradFill>
                    <a:gsLst>
                      <a:gs pos="3804">
                        <a:schemeClr val="bg1"/>
                      </a:gs>
                      <a:gs pos="12500">
                        <a:schemeClr val="bg1"/>
                      </a:gs>
                    </a:gsLst>
                    <a:lin ang="5400000" scaled="1"/>
                  </a:gradFill>
                  <a:ea typeface="Segoe UI Symbol" charset="0"/>
                  <a:cs typeface="Segoe UI Symbol" charset="0"/>
                  <a:sym typeface="Arial"/>
                </a:rPr>
                <a:t>orks on my machine” issues</a:t>
              </a:r>
              <a:r>
                <a:rPr lang="en" sz="2000" kern="0" dirty="0">
                  <a:gradFill>
                    <a:gsLst>
                      <a:gs pos="3804">
                        <a:schemeClr val="bg1"/>
                      </a:gs>
                      <a:gs pos="12500">
                        <a:schemeClr val="bg1"/>
                      </a:gs>
                    </a:gsLst>
                    <a:lin ang="5400000" scaled="1"/>
                  </a:gradFill>
                  <a:ea typeface="Segoe UI Symbol" charset="0"/>
                  <a:cs typeface="Segoe UI Symbol" charset="0"/>
                  <a:sym typeface="Arial"/>
                </a:rPr>
                <a:t> </a:t>
              </a:r>
            </a:p>
          </p:txBody>
        </p:sp>
        <p:sp>
          <p:nvSpPr>
            <p:cNvPr id="50" name="Shape 494"/>
            <p:cNvSpPr txBox="1"/>
            <p:nvPr/>
          </p:nvSpPr>
          <p:spPr>
            <a:xfrm>
              <a:off x="4549793" y="2759518"/>
              <a:ext cx="3092414" cy="1518147"/>
            </a:xfrm>
            <a:prstGeom prst="rect">
              <a:avLst/>
            </a:prstGeom>
            <a:noFill/>
            <a:ln>
              <a:noFill/>
            </a:ln>
          </p:spPr>
          <p:txBody>
            <a:bodyPr lIns="124309" tIns="62137" rIns="124309" bIns="62137" anchor="t" anchorCtr="0">
              <a:noAutofit/>
            </a:bodyPr>
            <a:lstStyle/>
            <a:p>
              <a:pPr algn="ctr" defTabSz="914224">
                <a:buSzPct val="25000"/>
                <a:defRPr/>
              </a:pPr>
              <a:r>
                <a:rPr lang="en" sz="5400" b="1" kern="0" dirty="0">
                  <a:gradFill>
                    <a:gsLst>
                      <a:gs pos="3804">
                        <a:schemeClr val="bg1"/>
                      </a:gs>
                      <a:gs pos="12500">
                        <a:schemeClr val="bg1"/>
                      </a:gs>
                    </a:gsLst>
                    <a:lin ang="5400000" scaled="1"/>
                  </a:gradFill>
                  <a:latin typeface="Segoe UI Light"/>
                  <a:ea typeface="Segoe UI Symbol" charset="0"/>
                  <a:cs typeface="Segoe UI Symbol" charset="0"/>
                  <a:sym typeface="Arial"/>
                </a:rPr>
                <a:t>41%</a:t>
              </a:r>
            </a:p>
            <a:p>
              <a:pPr algn="ctr" defTabSz="914224">
                <a:buSzPct val="25000"/>
                <a:defRPr/>
              </a:pPr>
              <a:r>
                <a:rPr lang="en" sz="1600" kern="0" dirty="0">
                  <a:gradFill>
                    <a:gsLst>
                      <a:gs pos="3804">
                        <a:schemeClr val="bg1"/>
                      </a:gs>
                      <a:gs pos="12500">
                        <a:schemeClr val="bg1"/>
                      </a:gs>
                    </a:gsLst>
                    <a:lin ang="5400000" scaled="1"/>
                  </a:gradFill>
                  <a:ea typeface="Segoe UI Symbol" charset="0"/>
                  <a:cs typeface="Segoe UI Symbol" charset="0"/>
                  <a:sym typeface="Arial"/>
                </a:rPr>
                <a:t>Move workloads across private/public clouds</a:t>
              </a:r>
            </a:p>
          </p:txBody>
        </p:sp>
      </p:grpSp>
      <p:sp>
        <p:nvSpPr>
          <p:cNvPr id="52" name="Shape 487"/>
          <p:cNvSpPr txBox="1"/>
          <p:nvPr/>
        </p:nvSpPr>
        <p:spPr>
          <a:xfrm>
            <a:off x="274702" y="6276614"/>
            <a:ext cx="4171068" cy="421013"/>
          </a:xfrm>
          <a:prstGeom prst="rect">
            <a:avLst/>
          </a:prstGeom>
          <a:noFill/>
          <a:ln>
            <a:noFill/>
          </a:ln>
        </p:spPr>
        <p:txBody>
          <a:bodyPr lIns="182880" tIns="146304" rIns="182880" bIns="146304" anchor="b" anchorCtr="0">
            <a:spAutoFit/>
          </a:bodyPr>
          <a:lstStyle/>
          <a:p>
            <a:pPr defTabSz="914224">
              <a:buClr>
                <a:srgbClr val="000000"/>
              </a:buClr>
              <a:buSzPct val="25000"/>
              <a:defRPr/>
            </a:pPr>
            <a:r>
              <a:rPr lang="en" sz="816" kern="0" dirty="0">
                <a:gradFill>
                  <a:gsLst>
                    <a:gs pos="3804">
                      <a:schemeClr val="bg1"/>
                    </a:gs>
                    <a:gs pos="12500">
                      <a:schemeClr val="bg1"/>
                    </a:gs>
                  </a:gsLst>
                  <a:lin ang="5400000" scaled="1"/>
                </a:gradFill>
                <a:ea typeface="Arial"/>
                <a:cs typeface="Arial"/>
                <a:sym typeface="Arial"/>
              </a:rPr>
              <a:t>State of App development Survey: Q1 2016, Cornell University case study</a:t>
            </a:r>
          </a:p>
        </p:txBody>
      </p:sp>
      <p:grpSp>
        <p:nvGrpSpPr>
          <p:cNvPr id="15" name="Group 14"/>
          <p:cNvGrpSpPr/>
          <p:nvPr/>
        </p:nvGrpSpPr>
        <p:grpSpPr>
          <a:xfrm>
            <a:off x="434873" y="1939538"/>
            <a:ext cx="3166255" cy="3931776"/>
            <a:chOff x="8629115" y="1892537"/>
            <a:chExt cx="3104453" cy="3855032"/>
          </a:xfrm>
        </p:grpSpPr>
        <p:sp>
          <p:nvSpPr>
            <p:cNvPr id="16" name="Shape 462"/>
            <p:cNvSpPr/>
            <p:nvPr/>
          </p:nvSpPr>
          <p:spPr>
            <a:xfrm>
              <a:off x="8998676" y="1892537"/>
              <a:ext cx="2365330" cy="539223"/>
            </a:xfrm>
            <a:prstGeom prst="rect">
              <a:avLst/>
            </a:prstGeom>
            <a:noFill/>
            <a:ln>
              <a:noFill/>
            </a:ln>
          </p:spPr>
          <p:txBody>
            <a:bodyPr lIns="124309" tIns="62137" rIns="124309" bIns="62137" anchor="t" anchorCtr="0">
              <a:noAutofit/>
            </a:bodyPr>
            <a:lstStyle/>
            <a:p>
              <a:pPr algn="ctr" defTabSz="914224">
                <a:buClr>
                  <a:srgbClr val="FFFFFF"/>
                </a:buClr>
                <a:buSzPct val="25000"/>
                <a:defRPr/>
              </a:pPr>
              <a:r>
                <a:rPr lang="en" sz="3200" b="1" kern="0" dirty="0">
                  <a:gradFill>
                    <a:gsLst>
                      <a:gs pos="3804">
                        <a:schemeClr val="bg1"/>
                      </a:gs>
                      <a:gs pos="12500">
                        <a:schemeClr val="bg1"/>
                      </a:gs>
                    </a:gsLst>
                    <a:lin ang="5400000" scaled="1"/>
                  </a:gradFill>
                  <a:latin typeface="Segoe UI Light"/>
                  <a:ea typeface="Arial"/>
                  <a:cs typeface="Arial"/>
                  <a:sym typeface="Arial"/>
                </a:rPr>
                <a:t>Availability</a:t>
              </a:r>
            </a:p>
          </p:txBody>
        </p:sp>
        <p:sp>
          <p:nvSpPr>
            <p:cNvPr id="17" name="Shape 489"/>
            <p:cNvSpPr txBox="1"/>
            <p:nvPr/>
          </p:nvSpPr>
          <p:spPr>
            <a:xfrm>
              <a:off x="8630387" y="2751221"/>
              <a:ext cx="3101908" cy="1271961"/>
            </a:xfrm>
            <a:prstGeom prst="rect">
              <a:avLst/>
            </a:prstGeom>
            <a:noFill/>
            <a:ln>
              <a:noFill/>
            </a:ln>
          </p:spPr>
          <p:txBody>
            <a:bodyPr lIns="124309" tIns="62137" rIns="124309" bIns="62137" anchor="t" anchorCtr="0">
              <a:noAutofit/>
            </a:bodyPr>
            <a:lstStyle/>
            <a:p>
              <a:pPr algn="ctr" defTabSz="914224">
                <a:buSzPct val="25000"/>
                <a:defRPr/>
              </a:pPr>
              <a:r>
                <a:rPr lang="en" sz="5400" b="1" kern="0" dirty="0">
                  <a:gradFill>
                    <a:gsLst>
                      <a:gs pos="3804">
                        <a:schemeClr val="bg1"/>
                      </a:gs>
                      <a:gs pos="12500">
                        <a:schemeClr val="bg1"/>
                      </a:gs>
                    </a:gsLst>
                    <a:lin ang="5400000" scaled="1"/>
                  </a:gradFill>
                  <a:latin typeface="Segoe UI Light"/>
                  <a:ea typeface="Segoe UI Symbol" charset="0"/>
                  <a:cs typeface="Segoe UI Symbol" charset="0"/>
                  <a:sym typeface="Arial"/>
                </a:rPr>
                <a:t>62%</a:t>
              </a:r>
            </a:p>
            <a:p>
              <a:pPr algn="ctr" defTabSz="914224">
                <a:buSzPct val="25000"/>
                <a:defRPr/>
              </a:pPr>
              <a:r>
                <a:rPr lang="en" sz="1600" kern="0" dirty="0">
                  <a:gradFill>
                    <a:gsLst>
                      <a:gs pos="3804">
                        <a:schemeClr val="bg1"/>
                      </a:gs>
                      <a:gs pos="12500">
                        <a:schemeClr val="bg1"/>
                      </a:gs>
                    </a:gsLst>
                    <a:lin ang="5400000" scaled="1"/>
                  </a:gradFill>
                  <a:ea typeface="Segoe UI Symbol" charset="0"/>
                  <a:cs typeface="Segoe UI Symbol" charset="0"/>
                  <a:sym typeface="Arial"/>
                </a:rPr>
                <a:t>Report reduction in MTTR</a:t>
              </a:r>
            </a:p>
          </p:txBody>
        </p:sp>
        <p:sp>
          <p:nvSpPr>
            <p:cNvPr id="18" name="Shape 490"/>
            <p:cNvSpPr txBox="1"/>
            <p:nvPr/>
          </p:nvSpPr>
          <p:spPr>
            <a:xfrm>
              <a:off x="8629115" y="4229422"/>
              <a:ext cx="3104453" cy="1518147"/>
            </a:xfrm>
            <a:prstGeom prst="rect">
              <a:avLst/>
            </a:prstGeom>
            <a:noFill/>
            <a:ln>
              <a:noFill/>
            </a:ln>
          </p:spPr>
          <p:txBody>
            <a:bodyPr lIns="124309" tIns="62137" rIns="124309" bIns="62137" anchor="t" anchorCtr="0">
              <a:noAutofit/>
            </a:bodyPr>
            <a:lstStyle/>
            <a:p>
              <a:pPr algn="ctr" defTabSz="914224">
                <a:buSzPct val="25000"/>
                <a:defRPr/>
              </a:pPr>
              <a:r>
                <a:rPr lang="en" sz="5400" b="1" kern="0" dirty="0">
                  <a:gradFill>
                    <a:gsLst>
                      <a:gs pos="3804">
                        <a:schemeClr val="bg1"/>
                      </a:gs>
                      <a:gs pos="12500">
                        <a:schemeClr val="bg1"/>
                      </a:gs>
                    </a:gsLst>
                    <a:lin ang="5400000" scaled="1"/>
                  </a:gradFill>
                  <a:latin typeface="Segoe UI Light"/>
                  <a:ea typeface="Segoe UI Symbol" charset="0"/>
                  <a:cs typeface="Segoe UI Symbol" charset="0"/>
                  <a:sym typeface="Arial"/>
                </a:rPr>
                <a:t>10X </a:t>
              </a:r>
            </a:p>
            <a:p>
              <a:pPr algn="ctr" defTabSz="914224">
                <a:buSzPct val="25000"/>
                <a:defRPr/>
              </a:pPr>
              <a:r>
                <a:rPr lang="en" sz="1600" kern="0" dirty="0">
                  <a:gradFill>
                    <a:gsLst>
                      <a:gs pos="3804">
                        <a:schemeClr val="bg1"/>
                      </a:gs>
                      <a:gs pos="12500">
                        <a:schemeClr val="bg1"/>
                      </a:gs>
                    </a:gsLst>
                    <a:lin ang="5400000" scaled="1"/>
                  </a:gradFill>
                  <a:ea typeface="Segoe UI Symbol" charset="0"/>
                  <a:cs typeface="Segoe UI Symbol" charset="0"/>
                  <a:sym typeface="Arial"/>
                </a:rPr>
                <a:t>Cost reduction in maintaining existing applications</a:t>
              </a:r>
            </a:p>
          </p:txBody>
        </p:sp>
      </p:grpSp>
      <p:sp>
        <p:nvSpPr>
          <p:cNvPr id="19" name="Shape 454"/>
          <p:cNvSpPr txBox="1">
            <a:spLocks/>
          </p:cNvSpPr>
          <p:nvPr/>
        </p:nvSpPr>
        <p:spPr>
          <a:xfrm>
            <a:off x="882" y="431246"/>
            <a:ext cx="10365656" cy="849463"/>
          </a:xfrm>
          <a:prstGeom prst="rect">
            <a:avLst/>
          </a:prstGeom>
          <a:solidFill>
            <a:schemeClr val="tx2"/>
          </a:solidFill>
        </p:spPr>
        <p:txBody>
          <a:bodyPr vert="horz" wrap="square" lIns="274320" tIns="146304" rIns="182880" bIns="146304" rtlCol="0" anchor="t">
            <a:sp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gradFill>
                  <a:gsLst>
                    <a:gs pos="3804">
                      <a:schemeClr val="bg1"/>
                    </a:gs>
                    <a:gs pos="12500">
                      <a:schemeClr val="bg1"/>
                    </a:gs>
                  </a:gsLst>
                  <a:lin ang="5400000" scaled="1"/>
                </a:gradFill>
              </a:rPr>
              <a:t>Containers deliver speed, flexibility, and savings</a:t>
            </a:r>
          </a:p>
        </p:txBody>
      </p:sp>
    </p:spTree>
    <p:extLst>
      <p:ext uri="{BB962C8B-B14F-4D97-AF65-F5344CB8AC3E}">
        <p14:creationId xmlns:p14="http://schemas.microsoft.com/office/powerpoint/2010/main" val="1806278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1"/>
          <p:cNvSpPr txBox="1">
            <a:spLocks/>
          </p:cNvSpPr>
          <p:nvPr/>
        </p:nvSpPr>
        <p:spPr>
          <a:xfrm>
            <a:off x="1084374" y="1939946"/>
            <a:ext cx="6053741" cy="1787556"/>
          </a:xfrm>
          <a:prstGeom prst="rect">
            <a:avLst/>
          </a:prstGeom>
        </p:spPr>
        <p:txBody>
          <a:bodyPr vert="horz" lIns="124347" tIns="62174" rIns="124347" bIns="62174" rtlCol="0" anchor="t" anchorCtr="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0000"/>
              </a:lnSpc>
            </a:pPr>
            <a:r>
              <a:rPr lang="en-US" sz="6000" spc="-60" dirty="0">
                <a:gradFill>
                  <a:gsLst>
                    <a:gs pos="3804">
                      <a:schemeClr val="bg1"/>
                    </a:gs>
                    <a:gs pos="12500">
                      <a:schemeClr val="bg1"/>
                    </a:gs>
                  </a:gsLst>
                  <a:lin ang="5400000" scaled="1"/>
                </a:gradFill>
              </a:rPr>
              <a:t>What is a </a:t>
            </a:r>
          </a:p>
          <a:p>
            <a:pPr algn="l">
              <a:lnSpc>
                <a:spcPct val="90000"/>
              </a:lnSpc>
            </a:pPr>
            <a:r>
              <a:rPr lang="en-US" sz="6000" spc="-60" dirty="0">
                <a:gradFill>
                  <a:gsLst>
                    <a:gs pos="3804">
                      <a:schemeClr val="bg1"/>
                    </a:gs>
                    <a:gs pos="12500">
                      <a:schemeClr val="bg1"/>
                    </a:gs>
                  </a:gsLst>
                  <a:lin ang="5400000" scaled="1"/>
                </a:gradFill>
              </a:rPr>
              <a:t>				Container?</a:t>
            </a:r>
          </a:p>
        </p:txBody>
      </p:sp>
    </p:spTree>
    <p:extLst>
      <p:ext uri="{BB962C8B-B14F-4D97-AF65-F5344CB8AC3E}">
        <p14:creationId xmlns:p14="http://schemas.microsoft.com/office/powerpoint/2010/main" val="367258187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VM vs Container</a:t>
            </a:r>
          </a:p>
        </p:txBody>
      </p:sp>
    </p:spTree>
    <p:extLst>
      <p:ext uri="{BB962C8B-B14F-4D97-AF65-F5344CB8AC3E}">
        <p14:creationId xmlns:p14="http://schemas.microsoft.com/office/powerpoint/2010/main" val="1417893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VM vs Container</a:t>
            </a:r>
          </a:p>
        </p:txBody>
      </p:sp>
    </p:spTree>
    <p:extLst>
      <p:ext uri="{BB962C8B-B14F-4D97-AF65-F5344CB8AC3E}">
        <p14:creationId xmlns:p14="http://schemas.microsoft.com/office/powerpoint/2010/main" val="1342177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VM vs Container</a:t>
            </a:r>
          </a:p>
        </p:txBody>
      </p:sp>
    </p:spTree>
    <p:extLst>
      <p:ext uri="{BB962C8B-B14F-4D97-AF65-F5344CB8AC3E}">
        <p14:creationId xmlns:p14="http://schemas.microsoft.com/office/powerpoint/2010/main" val="1801199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2_5-50002_Ignite_Breakout_Template">
  <a:themeElements>
    <a:clrScheme name="Docker Con 2017">
      <a:dk1>
        <a:srgbClr val="394D54"/>
      </a:dk1>
      <a:lt1>
        <a:srgbClr val="FFFFFF"/>
      </a:lt1>
      <a:dk2>
        <a:srgbClr val="189AD1"/>
      </a:dk2>
      <a:lt2>
        <a:srgbClr val="F8F8F8"/>
      </a:lt2>
      <a:accent1>
        <a:srgbClr val="01AADA"/>
      </a:accent1>
      <a:accent2>
        <a:srgbClr val="F15C22"/>
      </a:accent2>
      <a:accent3>
        <a:srgbClr val="FBAD18"/>
      </a:accent3>
      <a:accent4>
        <a:srgbClr val="394D54"/>
      </a:accent4>
      <a:accent5>
        <a:srgbClr val="BFDDE2"/>
      </a:accent5>
      <a:accent6>
        <a:srgbClr val="189AD1"/>
      </a:accent6>
      <a:hlink>
        <a:srgbClr val="189AD1"/>
      </a:hlink>
      <a:folHlink>
        <a:srgbClr val="189AD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EF_2016_16x9_Template.potx" id="{6F30CEFF-F50E-40BF-A940-626D9DAB7388}" vid="{54660BE7-FAAC-478F-8C28-F8D5586CEB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astSharedByUser xmlns="14d34310-60a1-48d3-a613-fb02139ea576">anachand@microsoft.com</LastSharedByUser>
    <SharedWithUsers xmlns="14d34310-60a1-48d3-a613-fb02139ea576">
      <UserInfo>
        <DisplayName>Anand Chandramohan</DisplayName>
        <AccountId>4155</AccountId>
        <AccountType/>
      </UserInfo>
      <UserInfo>
        <DisplayName>Jeremy Thake</DisplayName>
        <AccountId>2382</AccountId>
        <AccountType/>
      </UserInfo>
      <UserInfo>
        <DisplayName>Mark Fussell</DisplayName>
        <AccountId>570</AccountId>
        <AccountType/>
      </UserInfo>
      <UserInfo>
        <DisplayName>Sajan Parihar</DisplayName>
        <AccountId>3625</AccountId>
        <AccountType/>
      </UserInfo>
      <UserInfo>
        <DisplayName>Sean McKenna</DisplayName>
        <AccountId>2218</AccountId>
        <AccountType/>
      </UserInfo>
      <UserInfo>
        <DisplayName>Paulo Resende (Prime 8)</DisplayName>
        <AccountId>4373</AccountId>
        <AccountType/>
      </UserInfo>
      <UserInfo>
        <DisplayName>Scott Wylie</DisplayName>
        <AccountId>228</AccountId>
        <AccountType/>
      </UserInfo>
      <UserInfo>
        <DisplayName>Girija Sathyamurthy</DisplayName>
        <AccountId>1158</AccountId>
        <AccountType/>
      </UserInfo>
      <UserInfo>
        <DisplayName>Taylor Brown</DisplayName>
        <AccountId>101</AccountId>
        <AccountType/>
      </UserInfo>
      <UserInfo>
        <DisplayName>Steve Lasker</DisplayName>
        <AccountId>3364</AccountId>
        <AccountType/>
      </UserInfo>
    </SharedWithUsers>
    <LastSharedByTime xmlns="14d34310-60a1-48d3-a613-fb02139ea576">2017-04-17T15:56:25+00:00</LastSharedByTim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365BE6516A74545865EDDFE72F47536" ma:contentTypeVersion="7" ma:contentTypeDescription="Create a new document." ma:contentTypeScope="" ma:versionID="27a2d5fa52339e52c2d83d22a65ba9bb">
  <xsd:schema xmlns:xsd="http://www.w3.org/2001/XMLSchema" xmlns:xs="http://www.w3.org/2001/XMLSchema" xmlns:p="http://schemas.microsoft.com/office/2006/metadata/properties" xmlns:ns2="f3447d36-049b-4e57-b3bb-2dc7618ea632" xmlns:ns3="14d34310-60a1-48d3-a613-fb02139ea576" targetNamespace="http://schemas.microsoft.com/office/2006/metadata/properties" ma:root="true" ma:fieldsID="fb0b38498cba0629edcb68a6b5230fa7" ns2:_="" ns3:_="">
    <xsd:import namespace="f3447d36-049b-4e57-b3bb-2dc7618ea632"/>
    <xsd:import namespace="14d34310-60a1-48d3-a613-fb02139ea576"/>
    <xsd:element name="properties">
      <xsd:complexType>
        <xsd:sequence>
          <xsd:element name="documentManagement">
            <xsd:complexType>
              <xsd:all>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447d36-049b-4e57-b3bb-2dc7618ea632"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4d34310-60a1-48d3-a613-fb02139ea576"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f3447d36-049b-4e57-b3bb-2dc7618ea632"/>
    <ds:schemaRef ds:uri="http://schemas.microsoft.com/office/infopath/2007/PartnerControls"/>
    <ds:schemaRef ds:uri="http://purl.org/dc/terms/"/>
    <ds:schemaRef ds:uri="http://schemas.microsoft.com/office/2006/documentManagement/types"/>
    <ds:schemaRef ds:uri="http://purl.org/dc/elements/1.1/"/>
    <ds:schemaRef ds:uri="http://schemas.openxmlformats.org/package/2006/metadata/core-properties"/>
    <ds:schemaRef ds:uri="14d34310-60a1-48d3-a613-fb02139ea576"/>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B887A0E4-E0F6-4A77-A643-16774939CD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447d36-049b-4e57-b3bb-2dc7618ea632"/>
    <ds:schemaRef ds:uri="14d34310-60a1-48d3-a613-fb02139ea5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7525</TotalTime>
  <Words>2699</Words>
  <Application>Microsoft Office PowerPoint</Application>
  <PresentationFormat>Custom</PresentationFormat>
  <Paragraphs>482</Paragraphs>
  <Slides>30</Slides>
  <Notes>20</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30</vt:i4>
      </vt:variant>
    </vt:vector>
  </HeadingPairs>
  <TitlesOfParts>
    <vt:vector size="44" baseType="lpstr">
      <vt:lpstr>MS PGothic</vt:lpstr>
      <vt:lpstr>Arial</vt:lpstr>
      <vt:lpstr>Calibri</vt:lpstr>
      <vt:lpstr>Comfortaa</vt:lpstr>
      <vt:lpstr>Segoe Print</vt:lpstr>
      <vt:lpstr>Segoe UI</vt:lpstr>
      <vt:lpstr>Segoe UI Black</vt:lpstr>
      <vt:lpstr>Segoe UI Light</vt:lpstr>
      <vt:lpstr>Segoe UI Semibold</vt:lpstr>
      <vt:lpstr>Segoe UI Semilight</vt:lpstr>
      <vt:lpstr>Segoe UI Symbol</vt:lpstr>
      <vt:lpstr>Wingdings</vt:lpstr>
      <vt:lpstr>Wingdings 3</vt:lpstr>
      <vt:lpstr>2_5-50002_Ignite_Breakout_Template</vt:lpstr>
      <vt:lpstr>PowerPoint Presentation</vt:lpstr>
      <vt:lpstr>Where can I get these slides/demos?</vt:lpstr>
      <vt:lpstr>Microsoft Container Technologies</vt:lpstr>
      <vt:lpstr>The cloud has changed expectations</vt:lpstr>
      <vt:lpstr>PowerPoint Presentation</vt:lpstr>
      <vt:lpstr>PowerPoint Presentation</vt:lpstr>
      <vt:lpstr>VM vs Container</vt:lpstr>
      <vt:lpstr>VM vs Container</vt:lpstr>
      <vt:lpstr>VM vs Container</vt:lpstr>
      <vt:lpstr>Microsoft &amp; Docker – better together</vt:lpstr>
      <vt:lpstr>PowerPoint Presentation</vt:lpstr>
      <vt:lpstr>Containerized workflow</vt:lpstr>
      <vt:lpstr>Microsoft Container Integrations</vt:lpstr>
      <vt:lpstr>PowerPoint Presentation</vt:lpstr>
      <vt:lpstr>PowerPoint Presentation</vt:lpstr>
      <vt:lpstr>SQL Server in Docker</vt:lpstr>
      <vt:lpstr>Visual Studio code</vt:lpstr>
      <vt:lpstr>Maintained images by Microsoft</vt:lpstr>
      <vt:lpstr>PowerPoint Presentation</vt:lpstr>
      <vt:lpstr>Windows Containers</vt:lpstr>
      <vt:lpstr>Windows Containers</vt:lpstr>
      <vt:lpstr>Windows Containers</vt:lpstr>
      <vt:lpstr>Windows Containers</vt:lpstr>
      <vt:lpstr>Windows Containers</vt:lpstr>
      <vt:lpstr>Container operating system environments</vt:lpstr>
      <vt:lpstr>Azure Container Service</vt:lpstr>
      <vt:lpstr>App Service – container PaaS</vt:lpstr>
      <vt:lpstr>Azure Service Fabric</vt:lpstr>
      <vt:lpstr>Azure Operations Management Suite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the future of software development in the cloud with the Azure Application Platform</dc:title>
  <dc:creator>Steve Lasker</dc:creator>
  <cp:lastModifiedBy>Steve Lasker</cp:lastModifiedBy>
  <cp:revision>422</cp:revision>
  <dcterms:modified xsi:type="dcterms:W3CDTF">2017-04-21T16:00:03Z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0x0101002365BE6516A74545865EDDFE72F47536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177;#Georgia World Congress Center|ea0ece34-59a6-4d43-8d9e-d0f9e2a2f1ce</vt:lpwstr>
  </property>
  <property fmtid="{D5CDD505-2E9C-101B-9397-08002B2CF9AE}" pid="7" name="Track">
    <vt:lpwstr/>
  </property>
  <property fmtid="{D5CDD505-2E9C-101B-9397-08002B2CF9AE}" pid="8" name="Event Location">
    <vt:lpwstr>176;#Atlanta|01fb9831-5840-48a0-a576-3e48f42baa53</vt:lpwstr>
  </property>
  <property fmtid="{D5CDD505-2E9C-101B-9397-08002B2CF9AE}" pid="9" name="Campaign">
    <vt:lpwstr/>
  </property>
  <property fmtid="{D5CDD505-2E9C-101B-9397-08002B2CF9AE}" pid="10" name="IsMyDocuments">
    <vt:bool>true</vt:bool>
  </property>
  <property fmtid="{D5CDD505-2E9C-101B-9397-08002B2CF9AE}" pid="11" name="TaxKeyword">
    <vt:lpwstr>174;#Microsoft Ignite 2016|e2f6a88c-86f9-4b25-a2af-b5c3afa8c82a</vt:lpwstr>
  </property>
  <property fmtid="{D5CDD505-2E9C-101B-9397-08002B2CF9AE}" pid="12" name="Audience1">
    <vt:lpwstr/>
  </property>
  <property fmtid="{D5CDD505-2E9C-101B-9397-08002B2CF9AE}" pid="13" name="Event Name">
    <vt:lpwstr>175;#Microsoft Ignite|9323c522-fe4b-4922-816b-10a1920d7afb</vt:lpwstr>
  </property>
</Properties>
</file>